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2"/>
  </p:notesMasterIdLst>
  <p:handoutMasterIdLst>
    <p:handoutMasterId r:id="rId23"/>
  </p:handoutMasterIdLst>
  <p:sldIdLst>
    <p:sldId id="2039" r:id="rId2"/>
    <p:sldId id="6937" r:id="rId3"/>
    <p:sldId id="6948" r:id="rId4"/>
    <p:sldId id="6949" r:id="rId5"/>
    <p:sldId id="6951" r:id="rId6"/>
    <p:sldId id="6934" r:id="rId7"/>
    <p:sldId id="6940" r:id="rId8"/>
    <p:sldId id="6936" r:id="rId9"/>
    <p:sldId id="6939" r:id="rId10"/>
    <p:sldId id="6942" r:id="rId11"/>
    <p:sldId id="6941" r:id="rId12"/>
    <p:sldId id="6952" r:id="rId13"/>
    <p:sldId id="6943" r:id="rId14"/>
    <p:sldId id="6944" r:id="rId15"/>
    <p:sldId id="6945" r:id="rId16"/>
    <p:sldId id="6946" r:id="rId17"/>
    <p:sldId id="6947" r:id="rId18"/>
    <p:sldId id="6950" r:id="rId19"/>
    <p:sldId id="6953" r:id="rId20"/>
    <p:sldId id="695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a:srgbClr val="003C92"/>
    <a:srgbClr val="3266FF"/>
    <a:srgbClr val="FF2600"/>
    <a:srgbClr val="FF7E79"/>
    <a:srgbClr val="FFFD78"/>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2"/>
    <p:restoredTop sz="86490"/>
  </p:normalViewPr>
  <p:slideViewPr>
    <p:cSldViewPr snapToGrid="0" snapToObjects="1">
      <p:cViewPr varScale="1">
        <p:scale>
          <a:sx n="120" d="100"/>
          <a:sy n="120" d="100"/>
        </p:scale>
        <p:origin x="1656" y="1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35" d="100"/>
          <a:sy n="135" d="100"/>
        </p:scale>
        <p:origin x="448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FC6538-07A2-8247-80AA-6F113D50EC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a:extLst>
              <a:ext uri="{FF2B5EF4-FFF2-40B4-BE49-F238E27FC236}">
                <a16:creationId xmlns:a16="http://schemas.microsoft.com/office/drawing/2014/main" id="{29A90BE0-68CD-204C-AFCB-56807C8FC6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0AC24A-59F8-8C43-AF18-D53EF8099C0C}" type="datetimeFigureOut">
              <a:rPr lang="en-US" smtClean="0">
                <a:latin typeface="Arial Regular"/>
              </a:rPr>
              <a:t>3/28/22</a:t>
            </a:fld>
            <a:endParaRPr lang="en-US" dirty="0">
              <a:latin typeface="Arial Regular"/>
            </a:endParaRPr>
          </a:p>
        </p:txBody>
      </p:sp>
      <p:sp>
        <p:nvSpPr>
          <p:cNvPr id="4" name="Footer Placeholder 3">
            <a:extLst>
              <a:ext uri="{FF2B5EF4-FFF2-40B4-BE49-F238E27FC236}">
                <a16:creationId xmlns:a16="http://schemas.microsoft.com/office/drawing/2014/main" id="{B70C4583-323A-954D-B446-2A96112D4C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a:extLst>
              <a:ext uri="{FF2B5EF4-FFF2-40B4-BE49-F238E27FC236}">
                <a16:creationId xmlns:a16="http://schemas.microsoft.com/office/drawing/2014/main" id="{D3D4E804-BB30-624B-BFAC-357A84DB1D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CE1FC6-F699-7E46-AB93-F93727B2AB20}"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2500281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5F6A6C70-D55D-5E47-B6CE-3EBEB05934F5}" type="datetimeFigureOut">
              <a:rPr lang="en-US" smtClean="0"/>
              <a:pPr/>
              <a:t>3/28/22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8EF0F28E-3298-DB47-B921-5D36641682D6}" type="slidenum">
              <a:rPr lang="en-US" smtClean="0"/>
              <a:pPr/>
              <a:t>‹#›</a:t>
            </a:fld>
            <a:endParaRPr lang="en-US" dirty="0"/>
          </a:p>
        </p:txBody>
      </p:sp>
    </p:spTree>
    <p:extLst>
      <p:ext uri="{BB962C8B-B14F-4D97-AF65-F5344CB8AC3E}">
        <p14:creationId xmlns:p14="http://schemas.microsoft.com/office/powerpoint/2010/main" val="1661266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A198A3-DE4E-4412-B44E-D575D98C76B5}" type="slidenum">
              <a:rPr lang="en-US" smtClean="0"/>
              <a:t>1</a:t>
            </a:fld>
            <a:endParaRPr lang="en-US" dirty="0"/>
          </a:p>
        </p:txBody>
      </p:sp>
    </p:spTree>
    <p:extLst>
      <p:ext uri="{BB962C8B-B14F-4D97-AF65-F5344CB8AC3E}">
        <p14:creationId xmlns:p14="http://schemas.microsoft.com/office/powerpoint/2010/main" val="1372779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18977" y="1106912"/>
            <a:ext cx="11651511" cy="5070051"/>
          </a:xfrm>
        </p:spPr>
        <p:txBody>
          <a:bodyPr/>
          <a:lstStyle>
            <a:lvl1pPr>
              <a:defRPr b="0" i="0">
                <a:latin typeface="Arial Regular"/>
              </a:defRPr>
            </a:lvl1pPr>
            <a:lvl2pPr>
              <a:defRPr b="0" i="0">
                <a:latin typeface="Arial Regular"/>
              </a:defRPr>
            </a:lvl2pPr>
            <a:lvl3pPr>
              <a:defRPr b="0" i="0">
                <a:latin typeface="Arial Regular"/>
              </a:defRPr>
            </a:lvl3pPr>
            <a:lvl4pPr>
              <a:defRPr b="0" i="0">
                <a:latin typeface="Arial Regular"/>
              </a:defRPr>
            </a:lvl4pPr>
            <a:lvl5pPr>
              <a:defRPr b="0" i="0">
                <a:latin typeface="Arial Regul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318977" y="946300"/>
            <a:ext cx="11651511" cy="0"/>
          </a:xfrm>
          <a:prstGeom prst="line">
            <a:avLst/>
          </a:prstGeom>
          <a:ln>
            <a:solidFill>
              <a:srgbClr val="3266FF"/>
            </a:solidFill>
          </a:ln>
          <a:effectLst/>
        </p:spPr>
        <p:style>
          <a:lnRef idx="2">
            <a:schemeClr val="accent1"/>
          </a:lnRef>
          <a:fillRef idx="0">
            <a:schemeClr val="accent1"/>
          </a:fillRef>
          <a:effectRef idx="1">
            <a:schemeClr val="accent1"/>
          </a:effectRef>
          <a:fontRef idx="minor">
            <a:schemeClr val="tx1"/>
          </a:fontRef>
        </p:style>
      </p:cxnSp>
      <p:sp>
        <p:nvSpPr>
          <p:cNvPr id="5" name="Title 4">
            <a:extLst>
              <a:ext uri="{FF2B5EF4-FFF2-40B4-BE49-F238E27FC236}">
                <a16:creationId xmlns:a16="http://schemas.microsoft.com/office/drawing/2014/main" id="{25400189-66A5-E240-9758-F65B6EBE89BA}"/>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D09AA4D7-AEBF-8144-AB85-4DBF6C0E9D0D}"/>
              </a:ext>
            </a:extLst>
          </p:cNvPr>
          <p:cNvSpPr>
            <a:spLocks noGrp="1"/>
          </p:cNvSpPr>
          <p:nvPr>
            <p:ph type="dt" sz="half" idx="10"/>
          </p:nvPr>
        </p:nvSpPr>
        <p:spPr/>
        <p:txBody>
          <a:bodyPr/>
          <a:lstStyle/>
          <a:p>
            <a:r>
              <a:rPr lang="en-US" dirty="0"/>
              <a:t>6/22/2021</a:t>
            </a:r>
            <a:endParaRPr lang="en-US" sz="800" dirty="0"/>
          </a:p>
        </p:txBody>
      </p:sp>
      <p:sp>
        <p:nvSpPr>
          <p:cNvPr id="4" name="Footer Placeholder 3">
            <a:extLst>
              <a:ext uri="{FF2B5EF4-FFF2-40B4-BE49-F238E27FC236}">
                <a16:creationId xmlns:a16="http://schemas.microsoft.com/office/drawing/2014/main" id="{237F7CB1-42C7-EC43-9118-0852F085D0BD}"/>
              </a:ext>
            </a:extLst>
          </p:cNvPr>
          <p:cNvSpPr>
            <a:spLocks noGrp="1"/>
          </p:cNvSpPr>
          <p:nvPr>
            <p:ph type="ftr" sz="quarter" idx="11"/>
          </p:nvPr>
        </p:nvSpPr>
        <p:spPr/>
        <p:txBody>
          <a:bodyPr/>
          <a:lstStyle/>
          <a:p>
            <a:r>
              <a:rPr lang="en-US" b="1" i="0" dirty="0">
                <a:solidFill>
                  <a:schemeClr val="tx1"/>
                </a:solidFill>
              </a:rPr>
              <a:t>This document has been reviewed and determined not to contain export controlled technical data.</a:t>
            </a:r>
            <a:endParaRPr lang="en-US" i="0" dirty="0">
              <a:solidFill>
                <a:schemeClr val="tx1"/>
              </a:solidFill>
            </a:endParaRPr>
          </a:p>
        </p:txBody>
      </p:sp>
      <p:sp>
        <p:nvSpPr>
          <p:cNvPr id="6" name="Slide Number Placeholder 5">
            <a:extLst>
              <a:ext uri="{FF2B5EF4-FFF2-40B4-BE49-F238E27FC236}">
                <a16:creationId xmlns:a16="http://schemas.microsoft.com/office/drawing/2014/main" id="{5BD10EEB-3067-5A47-8415-1FD8DB1538D2}"/>
              </a:ext>
            </a:extLst>
          </p:cNvPr>
          <p:cNvSpPr>
            <a:spLocks noGrp="1"/>
          </p:cNvSpPr>
          <p:nvPr>
            <p:ph type="sldNum" sz="quarter" idx="12"/>
          </p:nvPr>
        </p:nvSpPr>
        <p:spPr/>
        <p:txBody>
          <a:bodyPr/>
          <a:lstStyle/>
          <a:p>
            <a:fld id="{76491193-FAFF-F240-AF30-C5BD08F0FA7F}" type="slidenum">
              <a:rPr lang="en-US" smtClean="0"/>
              <a:pPr/>
              <a:t>‹#›</a:t>
            </a:fld>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COVER">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70136DC-8F0C-7648-A4F6-E7EBA2448DD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4000"/>
                    </a14:imgEffect>
                  </a14:imgLayer>
                </a14:imgProps>
              </a:ext>
              <a:ext uri="{28A0092B-C50C-407E-A947-70E740481C1C}">
                <a14:useLocalDpi xmlns:a14="http://schemas.microsoft.com/office/drawing/2010/main"/>
              </a:ext>
            </a:extLst>
          </a:blip>
          <a:srcRect l="-2025" r="-2025"/>
          <a:stretch/>
        </p:blipFill>
        <p:spPr>
          <a:xfrm>
            <a:off x="0" y="17649"/>
            <a:ext cx="12192000" cy="6773333"/>
          </a:xfrm>
          <a:prstGeom prst="rect">
            <a:avLst/>
          </a:prstGeom>
          <a:solidFill>
            <a:schemeClr val="tx1"/>
          </a:solidFill>
          <a:effectLst>
            <a:outerShdw blurRad="50800" dist="50800" dir="5400000" algn="ctr" rotWithShape="0">
              <a:srgbClr val="000000"/>
            </a:outerShdw>
          </a:effectLst>
        </p:spPr>
      </p:pic>
      <p:sp>
        <p:nvSpPr>
          <p:cNvPr id="20" name="Footer Placeholder 7">
            <a:extLst>
              <a:ext uri="{FF2B5EF4-FFF2-40B4-BE49-F238E27FC236}">
                <a16:creationId xmlns:a16="http://schemas.microsoft.com/office/drawing/2014/main" id="{6C0471E4-4020-684F-9338-DD615A9FC5AE}"/>
              </a:ext>
            </a:extLst>
          </p:cNvPr>
          <p:cNvSpPr>
            <a:spLocks noGrp="1"/>
          </p:cNvSpPr>
          <p:nvPr>
            <p:ph type="ftr" sz="quarter" idx="3"/>
          </p:nvPr>
        </p:nvSpPr>
        <p:spPr>
          <a:xfrm>
            <a:off x="2625255" y="6558472"/>
            <a:ext cx="6941489" cy="299528"/>
          </a:xfrm>
          <a:prstGeom prst="rect">
            <a:avLst/>
          </a:prstGeom>
        </p:spPr>
        <p:txBody>
          <a:bodyPr vert="horz" lIns="91440" tIns="45720" rIns="91440" bIns="45720" rtlCol="0" anchor="ctr"/>
          <a:lstStyle>
            <a:lvl1pPr algn="ctr">
              <a:defRPr sz="800" b="0" i="1">
                <a:solidFill>
                  <a:schemeClr val="bg1">
                    <a:lumMod val="65000"/>
                  </a:schemeClr>
                </a:solidFill>
                <a:latin typeface="Arial Regular"/>
              </a:defRPr>
            </a:lvl1pPr>
          </a:lstStyle>
          <a:p>
            <a:r>
              <a:rPr lang="en-US" dirty="0"/>
              <a:t>The technical data in this document is controlled under the U.S. Export Regulations; release to foreign persons may require an export authorization.  </a:t>
            </a:r>
          </a:p>
        </p:txBody>
      </p:sp>
      <p:sp>
        <p:nvSpPr>
          <p:cNvPr id="21" name="Slide Number Placeholder 9">
            <a:extLst>
              <a:ext uri="{FF2B5EF4-FFF2-40B4-BE49-F238E27FC236}">
                <a16:creationId xmlns:a16="http://schemas.microsoft.com/office/drawing/2014/main" id="{7DBAE59D-ADB6-8F40-9F82-D400A8E8C4B6}"/>
              </a:ext>
            </a:extLst>
          </p:cNvPr>
          <p:cNvSpPr>
            <a:spLocks noGrp="1"/>
          </p:cNvSpPr>
          <p:nvPr>
            <p:ph type="sldNum" sz="quarter" idx="4"/>
          </p:nvPr>
        </p:nvSpPr>
        <p:spPr>
          <a:xfrm>
            <a:off x="11221941" y="6561243"/>
            <a:ext cx="970059" cy="302100"/>
          </a:xfrm>
          <a:prstGeom prst="rect">
            <a:avLst/>
          </a:prstGeom>
        </p:spPr>
        <p:txBody>
          <a:bodyPr vert="horz" lIns="91440" tIns="45720" rIns="91440" bIns="45720" rtlCol="0" anchor="ctr"/>
          <a:lstStyle>
            <a:lvl1pPr algn="r">
              <a:defRPr sz="800" b="0" i="0">
                <a:solidFill>
                  <a:schemeClr val="bg1">
                    <a:lumMod val="65000"/>
                  </a:schemeClr>
                </a:solidFill>
                <a:latin typeface="Arial Regular"/>
              </a:defRPr>
            </a:lvl1pPr>
          </a:lstStyle>
          <a:p>
            <a:fld id="{76491193-FAFF-F240-AF30-C5BD08F0FA7F}" type="slidenum">
              <a:rPr lang="en-US" smtClean="0"/>
              <a:pPr/>
              <a:t>‹#›</a:t>
            </a:fld>
            <a:endParaRPr lang="en-US" dirty="0"/>
          </a:p>
        </p:txBody>
      </p:sp>
      <p:sp>
        <p:nvSpPr>
          <p:cNvPr id="22" name="Date Placeholder 12">
            <a:extLst>
              <a:ext uri="{FF2B5EF4-FFF2-40B4-BE49-F238E27FC236}">
                <a16:creationId xmlns:a16="http://schemas.microsoft.com/office/drawing/2014/main" id="{F1427A4C-8294-7644-BB6E-7F6A4421F5B1}"/>
              </a:ext>
            </a:extLst>
          </p:cNvPr>
          <p:cNvSpPr>
            <a:spLocks noGrp="1"/>
          </p:cNvSpPr>
          <p:nvPr>
            <p:ph type="dt" sz="half" idx="2"/>
          </p:nvPr>
        </p:nvSpPr>
        <p:spPr>
          <a:xfrm>
            <a:off x="0" y="6559825"/>
            <a:ext cx="809291" cy="299528"/>
          </a:xfrm>
          <a:prstGeom prst="rect">
            <a:avLst/>
          </a:prstGeom>
        </p:spPr>
        <p:txBody>
          <a:bodyPr vert="horz" lIns="91440" tIns="45720" rIns="91440" bIns="45720" rtlCol="0" anchor="ctr"/>
          <a:lstStyle>
            <a:lvl1pPr algn="l">
              <a:defRPr sz="800" b="0" i="0">
                <a:solidFill>
                  <a:schemeClr val="bg1">
                    <a:lumMod val="65000"/>
                  </a:schemeClr>
                </a:solidFill>
                <a:latin typeface="Arial Regular"/>
              </a:defRPr>
            </a:lvl1pPr>
          </a:lstStyle>
          <a:p>
            <a:fld id="{1B7F3281-6970-DA48-A673-55D9D219EE18}" type="datetime1">
              <a:rPr lang="en-US" smtClean="0"/>
              <a:pPr/>
              <a:t>3/28/22</a:t>
            </a:fld>
            <a:endParaRPr lang="en-US" dirty="0"/>
          </a:p>
        </p:txBody>
      </p:sp>
      <p:pic>
        <p:nvPicPr>
          <p:cNvPr id="23" name="Picture 22">
            <a:extLst>
              <a:ext uri="{FF2B5EF4-FFF2-40B4-BE49-F238E27FC236}">
                <a16:creationId xmlns:a16="http://schemas.microsoft.com/office/drawing/2014/main" id="{FDE1384E-7690-8640-8670-EA8D7AB0789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62334" y="1558379"/>
            <a:ext cx="2667329" cy="2596389"/>
          </a:xfrm>
          <a:prstGeom prst="rect">
            <a:avLst/>
          </a:prstGeom>
        </p:spPr>
      </p:pic>
      <p:sp>
        <p:nvSpPr>
          <p:cNvPr id="24" name="Title 1">
            <a:extLst>
              <a:ext uri="{FF2B5EF4-FFF2-40B4-BE49-F238E27FC236}">
                <a16:creationId xmlns:a16="http://schemas.microsoft.com/office/drawing/2014/main" id="{1C319030-B8F6-FD4E-B18A-1C5DB5F04E54}"/>
              </a:ext>
            </a:extLst>
          </p:cNvPr>
          <p:cNvSpPr>
            <a:spLocks noGrp="1"/>
          </p:cNvSpPr>
          <p:nvPr>
            <p:ph type="title"/>
          </p:nvPr>
        </p:nvSpPr>
        <p:spPr>
          <a:xfrm>
            <a:off x="3986" y="4390133"/>
            <a:ext cx="12188014" cy="718674"/>
          </a:xfrm>
          <a:prstGeom prst="rect">
            <a:avLst/>
          </a:prstGeom>
        </p:spPr>
        <p:txBody>
          <a:bodyPr anchor="b">
            <a:noAutofit/>
          </a:bodyPr>
          <a:lstStyle>
            <a:lvl1pPr algn="ctr">
              <a:defRPr sz="3200" b="0" i="0">
                <a:solidFill>
                  <a:schemeClr val="bg1"/>
                </a:solidFill>
                <a:latin typeface="Arial Regular"/>
              </a:defRPr>
            </a:lvl1pPr>
          </a:lstStyle>
          <a:p>
            <a:r>
              <a:rPr lang="en-US" dirty="0"/>
              <a:t>Click to edit Master title style</a:t>
            </a:r>
          </a:p>
        </p:txBody>
      </p:sp>
      <p:sp>
        <p:nvSpPr>
          <p:cNvPr id="25" name="Text Placeholder 2">
            <a:extLst>
              <a:ext uri="{FF2B5EF4-FFF2-40B4-BE49-F238E27FC236}">
                <a16:creationId xmlns:a16="http://schemas.microsoft.com/office/drawing/2014/main" id="{E9CE7273-DBE1-4E40-A56E-9706A885EB0A}"/>
              </a:ext>
            </a:extLst>
          </p:cNvPr>
          <p:cNvSpPr>
            <a:spLocks noGrp="1"/>
          </p:cNvSpPr>
          <p:nvPr>
            <p:ph type="body" idx="1" hasCustomPrompt="1"/>
          </p:nvPr>
        </p:nvSpPr>
        <p:spPr>
          <a:xfrm>
            <a:off x="7972" y="5108807"/>
            <a:ext cx="12180042" cy="688310"/>
          </a:xfrm>
          <a:prstGeom prst="rect">
            <a:avLst/>
          </a:prstGeom>
        </p:spPr>
        <p:txBody>
          <a:bodyPr/>
          <a:lstStyle>
            <a:lvl1pPr marL="0" indent="0" algn="ctr">
              <a:buNone/>
              <a:defRPr sz="2000" b="0" i="0">
                <a:solidFill>
                  <a:schemeClr val="bg1"/>
                </a:solidFill>
                <a:latin typeface="Arial Regular"/>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12" name="Rectangle 11">
            <a:extLst>
              <a:ext uri="{FF2B5EF4-FFF2-40B4-BE49-F238E27FC236}">
                <a16:creationId xmlns:a16="http://schemas.microsoft.com/office/drawing/2014/main" id="{1E343467-1D41-AE45-910C-4AC96C4D19E3}"/>
              </a:ext>
            </a:extLst>
          </p:cNvPr>
          <p:cNvSpPr/>
          <p:nvPr userDrawn="1"/>
        </p:nvSpPr>
        <p:spPr>
          <a:xfrm>
            <a:off x="11161644" y="17649"/>
            <a:ext cx="1010995" cy="10522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a:extLst>
              <a:ext uri="{FF2B5EF4-FFF2-40B4-BE49-F238E27FC236}">
                <a16:creationId xmlns:a16="http://schemas.microsoft.com/office/drawing/2014/main" id="{457B37CD-8B00-2348-9FFF-275F9B0E1ED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51797" y="58931"/>
            <a:ext cx="1010995" cy="1010994"/>
          </a:xfrm>
          <a:prstGeom prst="rect">
            <a:avLst/>
          </a:prstGeom>
        </p:spPr>
      </p:pic>
      <p:sp>
        <p:nvSpPr>
          <p:cNvPr id="16" name="TextBox 15">
            <a:extLst>
              <a:ext uri="{FF2B5EF4-FFF2-40B4-BE49-F238E27FC236}">
                <a16:creationId xmlns:a16="http://schemas.microsoft.com/office/drawing/2014/main" id="{88301834-5F56-C849-8E12-E0CE2AE3B1BE}"/>
              </a:ext>
            </a:extLst>
          </p:cNvPr>
          <p:cNvSpPr txBox="1"/>
          <p:nvPr userDrawn="1"/>
        </p:nvSpPr>
        <p:spPr>
          <a:xfrm>
            <a:off x="129208" y="425928"/>
            <a:ext cx="3372142" cy="276999"/>
          </a:xfrm>
          <a:prstGeom prst="rect">
            <a:avLst/>
          </a:prstGeom>
          <a:noFill/>
        </p:spPr>
        <p:txBody>
          <a:bodyPr wrap="none" rtlCol="0">
            <a:spAutoFit/>
          </a:bodyPr>
          <a:lstStyle/>
          <a:p>
            <a:r>
              <a:rPr lang="en-US" sz="1200" dirty="0">
                <a:solidFill>
                  <a:schemeClr val="bg1"/>
                </a:solidFill>
              </a:rPr>
              <a:t>National Aeronautics and Space Administration</a:t>
            </a:r>
          </a:p>
        </p:txBody>
      </p:sp>
    </p:spTree>
    <p:extLst>
      <p:ext uri="{BB962C8B-B14F-4D97-AF65-F5344CB8AC3E}">
        <p14:creationId xmlns:p14="http://schemas.microsoft.com/office/powerpoint/2010/main" val="14749320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7144" y="108604"/>
            <a:ext cx="9717711" cy="81559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44905" y="1042738"/>
            <a:ext cx="11478127" cy="53357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D7B4E4C-E9B6-9440-B715-3F7529E9C74B}"/>
              </a:ext>
            </a:extLst>
          </p:cNvPr>
          <p:cNvSpPr>
            <a:spLocks noGrp="1"/>
          </p:cNvSpPr>
          <p:nvPr>
            <p:ph type="ftr" sz="quarter" idx="3"/>
          </p:nvPr>
        </p:nvSpPr>
        <p:spPr>
          <a:xfrm>
            <a:off x="1433623" y="6477800"/>
            <a:ext cx="9324754" cy="362553"/>
          </a:xfrm>
          <a:prstGeom prst="rect">
            <a:avLst/>
          </a:prstGeom>
        </p:spPr>
        <p:txBody>
          <a:bodyPr vert="horz" lIns="91440" tIns="45720" rIns="91440" bIns="45720" rtlCol="0" anchor="ctr"/>
          <a:lstStyle>
            <a:lvl1pPr algn="ctr">
              <a:defRPr sz="900" b="0" i="1">
                <a:solidFill>
                  <a:schemeClr val="bg1">
                    <a:lumMod val="65000"/>
                  </a:schemeClr>
                </a:solidFill>
                <a:latin typeface="Arial Regular"/>
              </a:defRPr>
            </a:lvl1pPr>
          </a:lstStyle>
          <a:p>
            <a:r>
              <a:rPr lang="en-US" b="1" i="0" dirty="0">
                <a:solidFill>
                  <a:schemeClr val="tx1"/>
                </a:solidFill>
              </a:rPr>
              <a:t>This document has been reviewed and determined not to contain export controlled technical data.</a:t>
            </a:r>
            <a:endParaRPr lang="en-US" i="0" dirty="0">
              <a:solidFill>
                <a:schemeClr val="tx1"/>
              </a:solidFill>
            </a:endParaRPr>
          </a:p>
        </p:txBody>
      </p:sp>
      <p:sp>
        <p:nvSpPr>
          <p:cNvPr id="10" name="Slide Number Placeholder 9">
            <a:extLst>
              <a:ext uri="{FF2B5EF4-FFF2-40B4-BE49-F238E27FC236}">
                <a16:creationId xmlns:a16="http://schemas.microsoft.com/office/drawing/2014/main" id="{91D0DCAA-9556-404C-8694-A3703165DCA5}"/>
              </a:ext>
            </a:extLst>
          </p:cNvPr>
          <p:cNvSpPr>
            <a:spLocks noGrp="1"/>
          </p:cNvSpPr>
          <p:nvPr>
            <p:ph type="sldNum" sz="quarter" idx="4"/>
          </p:nvPr>
        </p:nvSpPr>
        <p:spPr>
          <a:xfrm>
            <a:off x="11056917" y="6475228"/>
            <a:ext cx="1135083" cy="365125"/>
          </a:xfrm>
          <a:prstGeom prst="rect">
            <a:avLst/>
          </a:prstGeom>
        </p:spPr>
        <p:txBody>
          <a:bodyPr vert="horz" lIns="91440" tIns="45720" rIns="91440" bIns="45720" rtlCol="0" anchor="ctr"/>
          <a:lstStyle>
            <a:lvl1pPr algn="r">
              <a:defRPr sz="1100" b="0" i="0">
                <a:solidFill>
                  <a:schemeClr val="bg1">
                    <a:lumMod val="65000"/>
                  </a:schemeClr>
                </a:solidFill>
                <a:latin typeface="Arial Regular"/>
              </a:defRPr>
            </a:lvl1pPr>
          </a:lstStyle>
          <a:p>
            <a:fld id="{76491193-FAFF-F240-AF30-C5BD08F0FA7F}" type="slidenum">
              <a:rPr lang="en-US" smtClean="0"/>
              <a:pPr/>
              <a:t>‹#›</a:t>
            </a:fld>
            <a:endParaRPr lang="en-US" sz="1100" dirty="0"/>
          </a:p>
        </p:txBody>
      </p:sp>
      <p:sp>
        <p:nvSpPr>
          <p:cNvPr id="13" name="Date Placeholder 12">
            <a:extLst>
              <a:ext uri="{FF2B5EF4-FFF2-40B4-BE49-F238E27FC236}">
                <a16:creationId xmlns:a16="http://schemas.microsoft.com/office/drawing/2014/main" id="{40C4F1E4-F072-7B44-BA5C-E7190EA7DAC1}"/>
              </a:ext>
            </a:extLst>
          </p:cNvPr>
          <p:cNvSpPr>
            <a:spLocks noGrp="1"/>
          </p:cNvSpPr>
          <p:nvPr>
            <p:ph type="dt" sz="half" idx="2"/>
          </p:nvPr>
        </p:nvSpPr>
        <p:spPr>
          <a:xfrm>
            <a:off x="0" y="6475228"/>
            <a:ext cx="809290" cy="365125"/>
          </a:xfrm>
          <a:prstGeom prst="rect">
            <a:avLst/>
          </a:prstGeom>
        </p:spPr>
        <p:txBody>
          <a:bodyPr vert="horz" lIns="91440" tIns="45720" rIns="91440" bIns="45720" rtlCol="0" anchor="ctr"/>
          <a:lstStyle>
            <a:lvl1pPr algn="l">
              <a:defRPr sz="1100" b="0" i="0">
                <a:solidFill>
                  <a:schemeClr val="bg1">
                    <a:lumMod val="65000"/>
                  </a:schemeClr>
                </a:solidFill>
                <a:latin typeface="Arial Regular"/>
              </a:defRPr>
            </a:lvl1pPr>
          </a:lstStyle>
          <a:p>
            <a:r>
              <a:rPr lang="en-US" dirty="0"/>
              <a:t>6/22/2021</a:t>
            </a:r>
            <a:endParaRPr lang="en-US" sz="1100" dirty="0"/>
          </a:p>
        </p:txBody>
      </p:sp>
      <p:pic>
        <p:nvPicPr>
          <p:cNvPr id="9" name="Picture 8">
            <a:extLst>
              <a:ext uri="{FF2B5EF4-FFF2-40B4-BE49-F238E27FC236}">
                <a16:creationId xmlns:a16="http://schemas.microsoft.com/office/drawing/2014/main" id="{50485024-650D-9E4F-B6FB-5357AFC1165B}"/>
              </a:ext>
            </a:extLst>
          </p:cNvPr>
          <p:cNvPicPr>
            <a:picLocks noChangeAspect="1"/>
          </p:cNvPicPr>
          <p:nvPr userDrawn="1"/>
        </p:nvPicPr>
        <p:blipFill>
          <a:blip r:embed="rId4"/>
          <a:stretch>
            <a:fillRect/>
          </a:stretch>
        </p:blipFill>
        <p:spPr>
          <a:xfrm>
            <a:off x="167112" y="195311"/>
            <a:ext cx="642178" cy="642178"/>
          </a:xfrm>
          <a:prstGeom prst="rect">
            <a:avLst/>
          </a:prstGeom>
        </p:spPr>
      </p:pic>
      <p:pic>
        <p:nvPicPr>
          <p:cNvPr id="14" name="Picture 13">
            <a:extLst>
              <a:ext uri="{FF2B5EF4-FFF2-40B4-BE49-F238E27FC236}">
                <a16:creationId xmlns:a16="http://schemas.microsoft.com/office/drawing/2014/main" id="{1B8B6637-EB98-1E4F-B0A5-E0919129626D}"/>
              </a:ext>
            </a:extLst>
          </p:cNvPr>
          <p:cNvPicPr>
            <a:picLocks noChangeAspect="1"/>
          </p:cNvPicPr>
          <p:nvPr userDrawn="1"/>
        </p:nvPicPr>
        <p:blipFill>
          <a:blip r:embed="rId5"/>
          <a:stretch>
            <a:fillRect/>
          </a:stretch>
        </p:blipFill>
        <p:spPr>
          <a:xfrm>
            <a:off x="11267627" y="214916"/>
            <a:ext cx="807450" cy="609978"/>
          </a:xfrm>
          <a:prstGeom prst="rect">
            <a:avLst/>
          </a:prstGeom>
        </p:spPr>
      </p:pic>
    </p:spTree>
    <p:extLst>
      <p:ext uri="{BB962C8B-B14F-4D97-AF65-F5344CB8AC3E}">
        <p14:creationId xmlns:p14="http://schemas.microsoft.com/office/powerpoint/2010/main" val="1254293813"/>
      </p:ext>
    </p:extLst>
  </p:cSld>
  <p:clrMap bg1="lt1" tx1="dk1" bg2="lt2" tx2="dk2" accent1="accent1" accent2="accent2" accent3="accent3" accent4="accent4" accent5="accent5" accent6="accent6" hlink="hlink" folHlink="folHlink"/>
  <p:sldLayoutIdLst>
    <p:sldLayoutId id="2147483662" r:id="rId1"/>
    <p:sldLayoutId id="2147483671" r:id="rId2"/>
  </p:sldLayoutIdLst>
  <p:hf hdr="0"/>
  <p:txStyles>
    <p:titleStyle>
      <a:lvl1pPr algn="l" defTabSz="914400" rtl="0" eaLnBrk="1" latinLnBrk="0" hangingPunct="1">
        <a:lnSpc>
          <a:spcPct val="90000"/>
        </a:lnSpc>
        <a:spcBef>
          <a:spcPct val="0"/>
        </a:spcBef>
        <a:buNone/>
        <a:defRPr sz="4400" b="0" i="0" kern="1200">
          <a:solidFill>
            <a:schemeClr val="tx1"/>
          </a:solidFill>
          <a:latin typeface="Arial Regular"/>
          <a:ea typeface="Helvetica Neue Light" charset="0"/>
          <a:cs typeface="Arial Regular"/>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Regular"/>
          <a:ea typeface="Helvetica Neue Thin" charset="0"/>
          <a:cs typeface="Arial Regular"/>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Regular"/>
          <a:ea typeface="Helvetica Neue Thin" charset="0"/>
          <a:cs typeface="Arial Regular"/>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Regular"/>
          <a:ea typeface="Helvetica Neue Thin" charset="0"/>
          <a:cs typeface="Arial Regular"/>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Regular"/>
          <a:ea typeface="Helvetica Neue Thin" charset="0"/>
          <a:cs typeface="Arial Regular"/>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Regular"/>
          <a:ea typeface="Helvetica Neue Thin" charset="0"/>
          <a:cs typeface="Arial Regular"/>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7">
            <a:extLst>
              <a:ext uri="{FF2B5EF4-FFF2-40B4-BE49-F238E27FC236}">
                <a16:creationId xmlns:a16="http://schemas.microsoft.com/office/drawing/2014/main" id="{9162FA27-1AE4-7D43-BD3A-5C0915352842}"/>
              </a:ext>
            </a:extLst>
          </p:cNvPr>
          <p:cNvSpPr>
            <a:spLocks noGrp="1"/>
          </p:cNvSpPr>
          <p:nvPr>
            <p:ph type="ftr" sz="quarter" idx="3"/>
          </p:nvPr>
        </p:nvSpPr>
        <p:spPr>
          <a:xfrm>
            <a:off x="2625255" y="6558472"/>
            <a:ext cx="6941489" cy="299528"/>
          </a:xfrm>
          <a:prstGeom prst="rect">
            <a:avLst/>
          </a:prstGeom>
        </p:spPr>
        <p:txBody>
          <a:bodyPr vert="horz" lIns="91440" tIns="45720" rIns="91440" bIns="45720" rtlCol="0" anchor="ctr"/>
          <a:lstStyle>
            <a:lvl1pPr algn="ctr">
              <a:defRPr sz="800" b="0" i="1">
                <a:solidFill>
                  <a:schemeClr val="bg1">
                    <a:lumMod val="65000"/>
                  </a:schemeClr>
                </a:solidFill>
                <a:latin typeface="Arial Regular"/>
              </a:defRPr>
            </a:lvl1pPr>
          </a:lstStyle>
          <a:p>
            <a:r>
              <a:rPr lang="en-US" dirty="0"/>
              <a:t>The technical data in this document is controlled under the U.S. Export Regulations; release to foreign persons may require an export authorization.  </a:t>
            </a:r>
          </a:p>
        </p:txBody>
      </p:sp>
      <p:sp>
        <p:nvSpPr>
          <p:cNvPr id="7" name="Slide Number Placeholder 9">
            <a:extLst>
              <a:ext uri="{FF2B5EF4-FFF2-40B4-BE49-F238E27FC236}">
                <a16:creationId xmlns:a16="http://schemas.microsoft.com/office/drawing/2014/main" id="{439ED50F-0015-AC4E-9B21-A6531E8AB8F9}"/>
              </a:ext>
            </a:extLst>
          </p:cNvPr>
          <p:cNvSpPr>
            <a:spLocks noGrp="1"/>
          </p:cNvSpPr>
          <p:nvPr>
            <p:ph type="sldNum" sz="quarter" idx="4"/>
          </p:nvPr>
        </p:nvSpPr>
        <p:spPr>
          <a:xfrm>
            <a:off x="11221941" y="6561243"/>
            <a:ext cx="970059" cy="302100"/>
          </a:xfrm>
          <a:prstGeom prst="rect">
            <a:avLst/>
          </a:prstGeom>
        </p:spPr>
        <p:txBody>
          <a:bodyPr vert="horz" lIns="91440" tIns="45720" rIns="91440" bIns="45720" rtlCol="0" anchor="ctr"/>
          <a:lstStyle>
            <a:lvl1pPr algn="r">
              <a:defRPr sz="800" b="0" i="0">
                <a:solidFill>
                  <a:schemeClr val="bg1">
                    <a:lumMod val="65000"/>
                  </a:schemeClr>
                </a:solidFill>
                <a:latin typeface="Arial Regular"/>
              </a:defRPr>
            </a:lvl1pPr>
          </a:lstStyle>
          <a:p>
            <a:fld id="{76491193-FAFF-F240-AF30-C5BD08F0FA7F}" type="slidenum">
              <a:rPr lang="en-US" smtClean="0"/>
              <a:pPr/>
              <a:t>1</a:t>
            </a:fld>
            <a:endParaRPr lang="en-US" dirty="0"/>
          </a:p>
        </p:txBody>
      </p:sp>
      <p:sp>
        <p:nvSpPr>
          <p:cNvPr id="8" name="Date Placeholder 12">
            <a:extLst>
              <a:ext uri="{FF2B5EF4-FFF2-40B4-BE49-F238E27FC236}">
                <a16:creationId xmlns:a16="http://schemas.microsoft.com/office/drawing/2014/main" id="{4454C621-23B5-A043-AE51-71C84AAF4B1F}"/>
              </a:ext>
            </a:extLst>
          </p:cNvPr>
          <p:cNvSpPr>
            <a:spLocks noGrp="1"/>
          </p:cNvSpPr>
          <p:nvPr>
            <p:ph type="dt" sz="half" idx="2"/>
          </p:nvPr>
        </p:nvSpPr>
        <p:spPr>
          <a:xfrm>
            <a:off x="0" y="6559825"/>
            <a:ext cx="809291" cy="299528"/>
          </a:xfrm>
          <a:prstGeom prst="rect">
            <a:avLst/>
          </a:prstGeom>
        </p:spPr>
        <p:txBody>
          <a:bodyPr vert="horz" lIns="91440" tIns="45720" rIns="91440" bIns="45720" rtlCol="0" anchor="ctr"/>
          <a:lstStyle>
            <a:lvl1pPr algn="l">
              <a:defRPr sz="800" b="0" i="0">
                <a:solidFill>
                  <a:schemeClr val="bg1">
                    <a:lumMod val="65000"/>
                  </a:schemeClr>
                </a:solidFill>
                <a:latin typeface="Arial Regular"/>
              </a:defRPr>
            </a:lvl1pPr>
          </a:lstStyle>
          <a:p>
            <a:fld id="{1B7F3281-6970-DA48-A673-55D9D219EE18}" type="datetime1">
              <a:rPr lang="en-US" smtClean="0"/>
              <a:pPr/>
              <a:t>3/28/22</a:t>
            </a:fld>
            <a:endParaRPr lang="en-US" dirty="0"/>
          </a:p>
        </p:txBody>
      </p:sp>
      <p:sp>
        <p:nvSpPr>
          <p:cNvPr id="10" name="Title 9">
            <a:extLst>
              <a:ext uri="{FF2B5EF4-FFF2-40B4-BE49-F238E27FC236}">
                <a16:creationId xmlns:a16="http://schemas.microsoft.com/office/drawing/2014/main" id="{2DA53363-13A5-DA4D-8EC3-9BC89C537DD2}"/>
              </a:ext>
            </a:extLst>
          </p:cNvPr>
          <p:cNvSpPr>
            <a:spLocks noGrp="1"/>
          </p:cNvSpPr>
          <p:nvPr>
            <p:ph type="title"/>
          </p:nvPr>
        </p:nvSpPr>
        <p:spPr/>
        <p:txBody>
          <a:bodyPr/>
          <a:lstStyle/>
          <a:p>
            <a:r>
              <a:rPr lang="en-US" dirty="0"/>
              <a:t>PSG 11 Timeline Assessment Exercise – Europa-UVS</a:t>
            </a:r>
          </a:p>
        </p:txBody>
      </p:sp>
      <p:sp>
        <p:nvSpPr>
          <p:cNvPr id="12" name="Text Placeholder 11">
            <a:extLst>
              <a:ext uri="{FF2B5EF4-FFF2-40B4-BE49-F238E27FC236}">
                <a16:creationId xmlns:a16="http://schemas.microsoft.com/office/drawing/2014/main" id="{D03FF58F-3F3C-8F4B-9D16-3B3EBEC9DCE1}"/>
              </a:ext>
            </a:extLst>
          </p:cNvPr>
          <p:cNvSpPr>
            <a:spLocks noGrp="1"/>
          </p:cNvSpPr>
          <p:nvPr>
            <p:ph type="body" idx="1"/>
          </p:nvPr>
        </p:nvSpPr>
        <p:spPr>
          <a:xfrm>
            <a:off x="7972" y="5108807"/>
            <a:ext cx="12180042" cy="1113968"/>
          </a:xfrm>
        </p:spPr>
        <p:txBody>
          <a:bodyPr/>
          <a:lstStyle/>
          <a:p>
            <a:pPr>
              <a:lnSpc>
                <a:spcPts val="2660"/>
              </a:lnSpc>
            </a:pPr>
            <a:r>
              <a:rPr lang="en-US" dirty="0"/>
              <a:t>Tracy Becker, Shawn Brooks, Kurt </a:t>
            </a:r>
            <a:r>
              <a:rPr lang="en-US" dirty="0" err="1"/>
              <a:t>Retherford</a:t>
            </a:r>
            <a:endParaRPr lang="en-US" i="1" dirty="0"/>
          </a:p>
        </p:txBody>
      </p:sp>
    </p:spTree>
    <p:extLst>
      <p:ext uri="{BB962C8B-B14F-4D97-AF65-F5344CB8AC3E}">
        <p14:creationId xmlns:p14="http://schemas.microsoft.com/office/powerpoint/2010/main" val="1226416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B758D2-33E5-284D-A492-7BB452239DBF}"/>
              </a:ext>
            </a:extLst>
          </p:cNvPr>
          <p:cNvSpPr>
            <a:spLocks noGrp="1"/>
          </p:cNvSpPr>
          <p:nvPr>
            <p:ph idx="1"/>
          </p:nvPr>
        </p:nvSpPr>
        <p:spPr/>
        <p:txBody>
          <a:bodyPr/>
          <a:lstStyle/>
          <a:p>
            <a:r>
              <a:rPr lang="en-US" dirty="0">
                <a:solidFill>
                  <a:schemeClr val="bg1"/>
                </a:solidFill>
              </a:rPr>
              <a:t>Flyby E20: Io Transit</a:t>
            </a:r>
          </a:p>
        </p:txBody>
      </p:sp>
      <p:sp>
        <p:nvSpPr>
          <p:cNvPr id="3" name="Title 2">
            <a:extLst>
              <a:ext uri="{FF2B5EF4-FFF2-40B4-BE49-F238E27FC236}">
                <a16:creationId xmlns:a16="http://schemas.microsoft.com/office/drawing/2014/main" id="{6A58FC5B-12E6-C144-BFF8-7338C1103DA8}"/>
              </a:ext>
            </a:extLst>
          </p:cNvPr>
          <p:cNvSpPr>
            <a:spLocks noGrp="1"/>
          </p:cNvSpPr>
          <p:nvPr>
            <p:ph type="title"/>
          </p:nvPr>
        </p:nvSpPr>
        <p:spPr/>
        <p:txBody>
          <a:bodyPr/>
          <a:lstStyle/>
          <a:p>
            <a:r>
              <a:rPr lang="en-US" dirty="0" err="1">
                <a:solidFill>
                  <a:schemeClr val="bg1"/>
                </a:solidFill>
              </a:rPr>
              <a:t>GeoVis</a:t>
            </a:r>
            <a:r>
              <a:rPr lang="en-US" dirty="0">
                <a:solidFill>
                  <a:schemeClr val="bg1"/>
                </a:solidFill>
              </a:rPr>
              <a:t> (GV)</a:t>
            </a:r>
          </a:p>
        </p:txBody>
      </p:sp>
      <p:pic>
        <p:nvPicPr>
          <p:cNvPr id="6" name="Picture 5">
            <a:extLst>
              <a:ext uri="{FF2B5EF4-FFF2-40B4-BE49-F238E27FC236}">
                <a16:creationId xmlns:a16="http://schemas.microsoft.com/office/drawing/2014/main" id="{0EFEA259-7FD5-BA4D-8D40-439D52F3709B}"/>
              </a:ext>
            </a:extLst>
          </p:cNvPr>
          <p:cNvPicPr>
            <a:picLocks noChangeAspect="1"/>
          </p:cNvPicPr>
          <p:nvPr/>
        </p:nvPicPr>
        <p:blipFill>
          <a:blip r:embed="rId2"/>
          <a:stretch>
            <a:fillRect/>
          </a:stretch>
        </p:blipFill>
        <p:spPr>
          <a:xfrm>
            <a:off x="4857961" y="0"/>
            <a:ext cx="6234545" cy="6858000"/>
          </a:xfrm>
          <a:prstGeom prst="rect">
            <a:avLst/>
          </a:prstGeom>
        </p:spPr>
      </p:pic>
    </p:spTree>
    <p:extLst>
      <p:ext uri="{BB962C8B-B14F-4D97-AF65-F5344CB8AC3E}">
        <p14:creationId xmlns:p14="http://schemas.microsoft.com/office/powerpoint/2010/main" val="2072351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B758D2-33E5-284D-A492-7BB452239DBF}"/>
              </a:ext>
            </a:extLst>
          </p:cNvPr>
          <p:cNvSpPr>
            <a:spLocks noGrp="1"/>
          </p:cNvSpPr>
          <p:nvPr>
            <p:ph idx="1"/>
          </p:nvPr>
        </p:nvSpPr>
        <p:spPr/>
        <p:txBody>
          <a:bodyPr>
            <a:normAutofit/>
          </a:bodyPr>
          <a:lstStyle/>
          <a:p>
            <a:pPr marL="0" indent="0">
              <a:buNone/>
            </a:pPr>
            <a:r>
              <a:rPr lang="en-US" sz="2000" dirty="0"/>
              <a:t>What UVS is imagining for flow of timeline assessment:</a:t>
            </a:r>
          </a:p>
          <a:p>
            <a:r>
              <a:rPr lang="en-US" sz="2000" dirty="0"/>
              <a:t>The tour design sets up when UVS observations occur (stares, occultations, transits, neutral cloud/torus stares, scans)</a:t>
            </a:r>
          </a:p>
          <a:p>
            <a:r>
              <a:rPr lang="en-US" sz="2000" dirty="0"/>
              <a:t>Merlin uses activity definitions to set how the instrument operates for the planned times UVS is operating</a:t>
            </a:r>
          </a:p>
          <a:p>
            <a:r>
              <a:rPr lang="en-US" sz="2000" dirty="0"/>
              <a:t>Within Merlin or an added GUI, we can see the observations on a timeline and be able to hover/click to see details of the activity definition at any time</a:t>
            </a:r>
          </a:p>
          <a:p>
            <a:r>
              <a:rPr lang="en-US" sz="2000" dirty="0"/>
              <a:t>We can then export the timeline and defined activities (in a format like a CSV) that we can upload to our tool (see next slide) so we can do a detailed assessment, make changes within the activity (e.g., change spectral/spatial resolution), then output our new activity definitions across the timeline for input back into Merlin for execution/data volume review.</a:t>
            </a:r>
          </a:p>
        </p:txBody>
      </p:sp>
      <p:sp>
        <p:nvSpPr>
          <p:cNvPr id="3" name="Title 2">
            <a:extLst>
              <a:ext uri="{FF2B5EF4-FFF2-40B4-BE49-F238E27FC236}">
                <a16:creationId xmlns:a16="http://schemas.microsoft.com/office/drawing/2014/main" id="{6A58FC5B-12E6-C144-BFF8-7338C1103DA8}"/>
              </a:ext>
            </a:extLst>
          </p:cNvPr>
          <p:cNvSpPr>
            <a:spLocks noGrp="1"/>
          </p:cNvSpPr>
          <p:nvPr>
            <p:ph type="title"/>
          </p:nvPr>
        </p:nvSpPr>
        <p:spPr/>
        <p:txBody>
          <a:bodyPr>
            <a:normAutofit/>
          </a:bodyPr>
          <a:lstStyle/>
          <a:p>
            <a:r>
              <a:rPr lang="en-US" sz="3600" dirty="0"/>
              <a:t>Europa-UVS Timeline Assessment</a:t>
            </a:r>
          </a:p>
        </p:txBody>
      </p:sp>
    </p:spTree>
    <p:extLst>
      <p:ext uri="{BB962C8B-B14F-4D97-AF65-F5344CB8AC3E}">
        <p14:creationId xmlns:p14="http://schemas.microsoft.com/office/powerpoint/2010/main" val="3362542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27528D-B455-F944-BE68-88049DD3E98C}"/>
              </a:ext>
            </a:extLst>
          </p:cNvPr>
          <p:cNvPicPr>
            <a:picLocks noGrp="1" noChangeAspect="1"/>
          </p:cNvPicPr>
          <p:nvPr>
            <p:ph idx="1"/>
          </p:nvPr>
        </p:nvPicPr>
        <p:blipFill>
          <a:blip r:embed="rId2"/>
          <a:stretch>
            <a:fillRect/>
          </a:stretch>
        </p:blipFill>
        <p:spPr>
          <a:xfrm>
            <a:off x="6295500" y="1077973"/>
            <a:ext cx="5405451" cy="4958463"/>
          </a:xfrm>
        </p:spPr>
      </p:pic>
      <p:sp>
        <p:nvSpPr>
          <p:cNvPr id="3" name="Title 2">
            <a:extLst>
              <a:ext uri="{FF2B5EF4-FFF2-40B4-BE49-F238E27FC236}">
                <a16:creationId xmlns:a16="http://schemas.microsoft.com/office/drawing/2014/main" id="{4DE47252-61A0-F04B-8A95-8912BBA8A751}"/>
              </a:ext>
            </a:extLst>
          </p:cNvPr>
          <p:cNvSpPr>
            <a:spLocks noGrp="1"/>
          </p:cNvSpPr>
          <p:nvPr>
            <p:ph type="title"/>
          </p:nvPr>
        </p:nvSpPr>
        <p:spPr/>
        <p:txBody>
          <a:bodyPr/>
          <a:lstStyle/>
          <a:p>
            <a:r>
              <a:rPr lang="en-US" dirty="0"/>
              <a:t>Flow of commanding for UVS</a:t>
            </a:r>
          </a:p>
        </p:txBody>
      </p:sp>
      <p:sp>
        <p:nvSpPr>
          <p:cNvPr id="6" name="TextBox 5">
            <a:extLst>
              <a:ext uri="{FF2B5EF4-FFF2-40B4-BE49-F238E27FC236}">
                <a16:creationId xmlns:a16="http://schemas.microsoft.com/office/drawing/2014/main" id="{24DE8D9B-A1CB-DE45-8D86-0C286BC98B4E}"/>
              </a:ext>
            </a:extLst>
          </p:cNvPr>
          <p:cNvSpPr txBox="1"/>
          <p:nvPr/>
        </p:nvSpPr>
        <p:spPr>
          <a:xfrm>
            <a:off x="8998226" y="6190215"/>
            <a:ext cx="2980303" cy="369332"/>
          </a:xfrm>
          <a:prstGeom prst="rect">
            <a:avLst/>
          </a:prstGeom>
          <a:noFill/>
        </p:spPr>
        <p:txBody>
          <a:bodyPr wrap="none" rtlCol="0">
            <a:spAutoFit/>
          </a:bodyPr>
          <a:lstStyle/>
          <a:p>
            <a:r>
              <a:rPr lang="en-US" dirty="0"/>
              <a:t>Figure by Maarten and Sue</a:t>
            </a:r>
          </a:p>
        </p:txBody>
      </p:sp>
      <p:sp>
        <p:nvSpPr>
          <p:cNvPr id="7" name="TextBox 6">
            <a:extLst>
              <a:ext uri="{FF2B5EF4-FFF2-40B4-BE49-F238E27FC236}">
                <a16:creationId xmlns:a16="http://schemas.microsoft.com/office/drawing/2014/main" id="{E077CBB8-63B2-A94B-A5DD-5DAB527C7362}"/>
              </a:ext>
            </a:extLst>
          </p:cNvPr>
          <p:cNvSpPr txBox="1"/>
          <p:nvPr/>
        </p:nvSpPr>
        <p:spPr>
          <a:xfrm>
            <a:off x="344557" y="1510748"/>
            <a:ext cx="64008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Unclear the overall expected flow of planning the commanding for the investigations</a:t>
            </a:r>
            <a:br>
              <a:rPr lang="en-US" dirty="0"/>
            </a:br>
            <a:endParaRPr lang="en-US" dirty="0"/>
          </a:p>
          <a:p>
            <a:pPr marL="285750" indent="-285750">
              <a:buFont typeface="Arial" panose="020B0604020202020204" pitchFamily="34" charset="0"/>
              <a:buChar char="•"/>
            </a:pPr>
            <a:r>
              <a:rPr lang="en-US" dirty="0"/>
              <a:t>Since Merlin does not yet exist, very difficult to assess how interacting with this tool will work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264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8FC5B-12E6-C144-BFF8-7338C1103DA8}"/>
              </a:ext>
            </a:extLst>
          </p:cNvPr>
          <p:cNvSpPr>
            <a:spLocks noGrp="1"/>
          </p:cNvSpPr>
          <p:nvPr>
            <p:ph type="title"/>
          </p:nvPr>
        </p:nvSpPr>
        <p:spPr/>
        <p:txBody>
          <a:bodyPr>
            <a:normAutofit/>
          </a:bodyPr>
          <a:lstStyle/>
          <a:p>
            <a:r>
              <a:rPr lang="en-US" sz="3600" dirty="0"/>
              <a:t>Europa-UVS Observation Planning Webtool</a:t>
            </a:r>
          </a:p>
        </p:txBody>
      </p:sp>
      <p:pic>
        <p:nvPicPr>
          <p:cNvPr id="17" name="Content Placeholder 16">
            <a:extLst>
              <a:ext uri="{FF2B5EF4-FFF2-40B4-BE49-F238E27FC236}">
                <a16:creationId xmlns:a16="http://schemas.microsoft.com/office/drawing/2014/main" id="{8B8270B6-B80B-E148-BF99-A3411F369753}"/>
              </a:ext>
            </a:extLst>
          </p:cNvPr>
          <p:cNvPicPr>
            <a:picLocks noGrp="1" noChangeAspect="1"/>
          </p:cNvPicPr>
          <p:nvPr>
            <p:ph idx="1"/>
          </p:nvPr>
        </p:nvPicPr>
        <p:blipFill>
          <a:blip r:embed="rId2"/>
          <a:stretch>
            <a:fillRect/>
          </a:stretch>
        </p:blipFill>
        <p:spPr>
          <a:xfrm>
            <a:off x="353645" y="1011074"/>
            <a:ext cx="11748241" cy="5769274"/>
          </a:xfrm>
        </p:spPr>
      </p:pic>
      <p:sp>
        <p:nvSpPr>
          <p:cNvPr id="18" name="TextBox 17">
            <a:extLst>
              <a:ext uri="{FF2B5EF4-FFF2-40B4-BE49-F238E27FC236}">
                <a16:creationId xmlns:a16="http://schemas.microsoft.com/office/drawing/2014/main" id="{AA1AAB1E-F65C-6A44-AEDB-9671D750DEBB}"/>
              </a:ext>
            </a:extLst>
          </p:cNvPr>
          <p:cNvSpPr txBox="1"/>
          <p:nvPr/>
        </p:nvSpPr>
        <p:spPr>
          <a:xfrm>
            <a:off x="1963972" y="2319725"/>
            <a:ext cx="1724831" cy="338554"/>
          </a:xfrm>
          <a:prstGeom prst="rect">
            <a:avLst/>
          </a:prstGeom>
          <a:noFill/>
        </p:spPr>
        <p:txBody>
          <a:bodyPr wrap="none" rtlCol="0">
            <a:spAutoFit/>
          </a:bodyPr>
          <a:lstStyle/>
          <a:p>
            <a:r>
              <a:rPr lang="en-US" sz="1600" dirty="0">
                <a:solidFill>
                  <a:srgbClr val="7030A0"/>
                </a:solidFill>
              </a:rPr>
              <a:t>Tour &amp; Flyby Info</a:t>
            </a:r>
          </a:p>
        </p:txBody>
      </p:sp>
      <p:sp>
        <p:nvSpPr>
          <p:cNvPr id="19" name="TextBox 18">
            <a:extLst>
              <a:ext uri="{FF2B5EF4-FFF2-40B4-BE49-F238E27FC236}">
                <a16:creationId xmlns:a16="http://schemas.microsoft.com/office/drawing/2014/main" id="{02FF61E8-3EBE-C94A-A9FF-7894D6FBF83F}"/>
              </a:ext>
            </a:extLst>
          </p:cNvPr>
          <p:cNvSpPr txBox="1"/>
          <p:nvPr/>
        </p:nvSpPr>
        <p:spPr>
          <a:xfrm>
            <a:off x="4174287" y="2319725"/>
            <a:ext cx="5804600" cy="307777"/>
          </a:xfrm>
          <a:prstGeom prst="rect">
            <a:avLst/>
          </a:prstGeom>
          <a:noFill/>
        </p:spPr>
        <p:txBody>
          <a:bodyPr wrap="square" rtlCol="0">
            <a:spAutoFit/>
          </a:bodyPr>
          <a:lstStyle/>
          <a:p>
            <a:r>
              <a:rPr lang="en-US" sz="1400" dirty="0">
                <a:solidFill>
                  <a:srgbClr val="7030A0"/>
                </a:solidFill>
              </a:rPr>
              <a:t>The different observations as currently provided in </a:t>
            </a:r>
            <a:r>
              <a:rPr lang="en-US" sz="1400" dirty="0" err="1">
                <a:solidFill>
                  <a:srgbClr val="7030A0"/>
                </a:solidFill>
              </a:rPr>
              <a:t>uvsopmode</a:t>
            </a:r>
            <a:r>
              <a:rPr lang="en-US" sz="1400" dirty="0">
                <a:solidFill>
                  <a:srgbClr val="7030A0"/>
                </a:solidFill>
              </a:rPr>
              <a:t> file</a:t>
            </a:r>
          </a:p>
        </p:txBody>
      </p:sp>
      <p:cxnSp>
        <p:nvCxnSpPr>
          <p:cNvPr id="21" name="Straight Arrow Connector 20">
            <a:extLst>
              <a:ext uri="{FF2B5EF4-FFF2-40B4-BE49-F238E27FC236}">
                <a16:creationId xmlns:a16="http://schemas.microsoft.com/office/drawing/2014/main" id="{C27B356E-BD5C-7544-A18A-DB29606A52FB}"/>
              </a:ext>
            </a:extLst>
          </p:cNvPr>
          <p:cNvCxnSpPr/>
          <p:nvPr/>
        </p:nvCxnSpPr>
        <p:spPr>
          <a:xfrm>
            <a:off x="7084612" y="2822713"/>
            <a:ext cx="79513" cy="165387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0BF562C-14D5-6C46-A923-DEBDAE3968EB}"/>
              </a:ext>
            </a:extLst>
          </p:cNvPr>
          <p:cNvCxnSpPr>
            <a:cxnSpLocks/>
          </p:cNvCxnSpPr>
          <p:nvPr/>
        </p:nvCxnSpPr>
        <p:spPr>
          <a:xfrm flipH="1">
            <a:off x="2289976" y="2822713"/>
            <a:ext cx="3937789" cy="165387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C5A359-10F5-A44B-B36D-51B045C7ED60}"/>
              </a:ext>
            </a:extLst>
          </p:cNvPr>
          <p:cNvCxnSpPr>
            <a:cxnSpLocks/>
          </p:cNvCxnSpPr>
          <p:nvPr/>
        </p:nvCxnSpPr>
        <p:spPr>
          <a:xfrm>
            <a:off x="6227765" y="2822713"/>
            <a:ext cx="4409851" cy="165387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20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8FC5B-12E6-C144-BFF8-7338C1103DA8}"/>
              </a:ext>
            </a:extLst>
          </p:cNvPr>
          <p:cNvSpPr>
            <a:spLocks noGrp="1"/>
          </p:cNvSpPr>
          <p:nvPr>
            <p:ph type="title"/>
          </p:nvPr>
        </p:nvSpPr>
        <p:spPr/>
        <p:txBody>
          <a:bodyPr>
            <a:normAutofit/>
          </a:bodyPr>
          <a:lstStyle/>
          <a:p>
            <a:r>
              <a:rPr lang="en-US" sz="3600" dirty="0"/>
              <a:t>Europa-UVS Observation Planning Webtool</a:t>
            </a:r>
          </a:p>
        </p:txBody>
      </p:sp>
      <p:pic>
        <p:nvPicPr>
          <p:cNvPr id="17" name="Content Placeholder 16">
            <a:extLst>
              <a:ext uri="{FF2B5EF4-FFF2-40B4-BE49-F238E27FC236}">
                <a16:creationId xmlns:a16="http://schemas.microsoft.com/office/drawing/2014/main" id="{8B8270B6-B80B-E148-BF99-A3411F369753}"/>
              </a:ext>
            </a:extLst>
          </p:cNvPr>
          <p:cNvPicPr>
            <a:picLocks noGrp="1" noChangeAspect="1"/>
          </p:cNvPicPr>
          <p:nvPr>
            <p:ph idx="1"/>
          </p:nvPr>
        </p:nvPicPr>
        <p:blipFill>
          <a:blip r:embed="rId2"/>
          <a:stretch>
            <a:fillRect/>
          </a:stretch>
        </p:blipFill>
        <p:spPr>
          <a:xfrm>
            <a:off x="353645" y="1011074"/>
            <a:ext cx="11748241" cy="5769274"/>
          </a:xfrm>
        </p:spPr>
      </p:pic>
      <p:sp>
        <p:nvSpPr>
          <p:cNvPr id="18" name="TextBox 17">
            <a:extLst>
              <a:ext uri="{FF2B5EF4-FFF2-40B4-BE49-F238E27FC236}">
                <a16:creationId xmlns:a16="http://schemas.microsoft.com/office/drawing/2014/main" id="{AA1AAB1E-F65C-6A44-AEDB-9671D750DEBB}"/>
              </a:ext>
            </a:extLst>
          </p:cNvPr>
          <p:cNvSpPr txBox="1"/>
          <p:nvPr/>
        </p:nvSpPr>
        <p:spPr>
          <a:xfrm>
            <a:off x="1963972" y="2319725"/>
            <a:ext cx="1724831" cy="338554"/>
          </a:xfrm>
          <a:prstGeom prst="rect">
            <a:avLst/>
          </a:prstGeom>
          <a:noFill/>
        </p:spPr>
        <p:txBody>
          <a:bodyPr wrap="none" rtlCol="0">
            <a:spAutoFit/>
          </a:bodyPr>
          <a:lstStyle/>
          <a:p>
            <a:r>
              <a:rPr lang="en-US" sz="1600" dirty="0">
                <a:solidFill>
                  <a:srgbClr val="7030A0"/>
                </a:solidFill>
              </a:rPr>
              <a:t>Tour &amp; Flyby Info</a:t>
            </a:r>
          </a:p>
        </p:txBody>
      </p:sp>
      <p:sp>
        <p:nvSpPr>
          <p:cNvPr id="19" name="TextBox 18">
            <a:extLst>
              <a:ext uri="{FF2B5EF4-FFF2-40B4-BE49-F238E27FC236}">
                <a16:creationId xmlns:a16="http://schemas.microsoft.com/office/drawing/2014/main" id="{02FF61E8-3EBE-C94A-A9FF-7894D6FBF83F}"/>
              </a:ext>
            </a:extLst>
          </p:cNvPr>
          <p:cNvSpPr txBox="1"/>
          <p:nvPr/>
        </p:nvSpPr>
        <p:spPr>
          <a:xfrm>
            <a:off x="4174287" y="2319725"/>
            <a:ext cx="5804600" cy="307777"/>
          </a:xfrm>
          <a:prstGeom prst="rect">
            <a:avLst/>
          </a:prstGeom>
          <a:noFill/>
        </p:spPr>
        <p:txBody>
          <a:bodyPr wrap="square" rtlCol="0">
            <a:spAutoFit/>
          </a:bodyPr>
          <a:lstStyle/>
          <a:p>
            <a:r>
              <a:rPr lang="en-US" sz="1400" dirty="0">
                <a:solidFill>
                  <a:srgbClr val="7030A0"/>
                </a:solidFill>
              </a:rPr>
              <a:t>The different observations as currently provided in </a:t>
            </a:r>
            <a:r>
              <a:rPr lang="en-US" sz="1400" dirty="0" err="1">
                <a:solidFill>
                  <a:srgbClr val="7030A0"/>
                </a:solidFill>
              </a:rPr>
              <a:t>uvsopmode</a:t>
            </a:r>
            <a:r>
              <a:rPr lang="en-US" sz="1400" dirty="0">
                <a:solidFill>
                  <a:srgbClr val="7030A0"/>
                </a:solidFill>
              </a:rPr>
              <a:t> file</a:t>
            </a:r>
          </a:p>
        </p:txBody>
      </p:sp>
      <p:cxnSp>
        <p:nvCxnSpPr>
          <p:cNvPr id="21" name="Straight Arrow Connector 20">
            <a:extLst>
              <a:ext uri="{FF2B5EF4-FFF2-40B4-BE49-F238E27FC236}">
                <a16:creationId xmlns:a16="http://schemas.microsoft.com/office/drawing/2014/main" id="{C27B356E-BD5C-7544-A18A-DB29606A52FB}"/>
              </a:ext>
            </a:extLst>
          </p:cNvPr>
          <p:cNvCxnSpPr/>
          <p:nvPr/>
        </p:nvCxnSpPr>
        <p:spPr>
          <a:xfrm>
            <a:off x="7084612" y="2822713"/>
            <a:ext cx="79513" cy="1653871"/>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0BF562C-14D5-6C46-A923-DEBDAE3968EB}"/>
              </a:ext>
            </a:extLst>
          </p:cNvPr>
          <p:cNvCxnSpPr>
            <a:cxnSpLocks/>
          </p:cNvCxnSpPr>
          <p:nvPr/>
        </p:nvCxnSpPr>
        <p:spPr>
          <a:xfrm flipH="1">
            <a:off x="2289976" y="2822713"/>
            <a:ext cx="3937789" cy="165387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C5A359-10F5-A44B-B36D-51B045C7ED60}"/>
              </a:ext>
            </a:extLst>
          </p:cNvPr>
          <p:cNvCxnSpPr>
            <a:cxnSpLocks/>
          </p:cNvCxnSpPr>
          <p:nvPr/>
        </p:nvCxnSpPr>
        <p:spPr>
          <a:xfrm>
            <a:off x="6227765" y="2822713"/>
            <a:ext cx="4409851" cy="1653871"/>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381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CE33A4-3B66-7843-A5EC-6683838A3E3A}"/>
              </a:ext>
            </a:extLst>
          </p:cNvPr>
          <p:cNvPicPr>
            <a:picLocks noGrp="1" noChangeAspect="1"/>
          </p:cNvPicPr>
          <p:nvPr>
            <p:ph idx="1"/>
          </p:nvPr>
        </p:nvPicPr>
        <p:blipFill>
          <a:blip r:embed="rId2"/>
          <a:stretch>
            <a:fillRect/>
          </a:stretch>
        </p:blipFill>
        <p:spPr>
          <a:xfrm>
            <a:off x="465843" y="1090586"/>
            <a:ext cx="11112868" cy="5397679"/>
          </a:xfrm>
        </p:spPr>
      </p:pic>
      <p:sp>
        <p:nvSpPr>
          <p:cNvPr id="3" name="Title 2">
            <a:extLst>
              <a:ext uri="{FF2B5EF4-FFF2-40B4-BE49-F238E27FC236}">
                <a16:creationId xmlns:a16="http://schemas.microsoft.com/office/drawing/2014/main" id="{E51BC0C0-B676-5941-B46C-628176F125AC}"/>
              </a:ext>
            </a:extLst>
          </p:cNvPr>
          <p:cNvSpPr>
            <a:spLocks noGrp="1"/>
          </p:cNvSpPr>
          <p:nvPr>
            <p:ph type="title"/>
          </p:nvPr>
        </p:nvSpPr>
        <p:spPr/>
        <p:txBody>
          <a:bodyPr>
            <a:normAutofit/>
          </a:bodyPr>
          <a:lstStyle/>
          <a:p>
            <a:r>
              <a:rPr lang="en-US" sz="2800" dirty="0"/>
              <a:t>Europa-UVS Observation Planning Webtool</a:t>
            </a:r>
          </a:p>
        </p:txBody>
      </p:sp>
      <p:sp>
        <p:nvSpPr>
          <p:cNvPr id="6" name="TextBox 5">
            <a:extLst>
              <a:ext uri="{FF2B5EF4-FFF2-40B4-BE49-F238E27FC236}">
                <a16:creationId xmlns:a16="http://schemas.microsoft.com/office/drawing/2014/main" id="{88A34298-4DFE-4B46-9735-EFF46284682A}"/>
              </a:ext>
            </a:extLst>
          </p:cNvPr>
          <p:cNvSpPr txBox="1"/>
          <p:nvPr/>
        </p:nvSpPr>
        <p:spPr>
          <a:xfrm>
            <a:off x="8245502" y="1367626"/>
            <a:ext cx="3243766" cy="1200329"/>
          </a:xfrm>
          <a:prstGeom prst="rect">
            <a:avLst/>
          </a:prstGeom>
          <a:solidFill>
            <a:schemeClr val="bg1"/>
          </a:solidFill>
          <a:ln w="28575">
            <a:solidFill>
              <a:schemeClr val="accent2"/>
            </a:solidFill>
          </a:ln>
        </p:spPr>
        <p:txBody>
          <a:bodyPr wrap="square" rtlCol="0">
            <a:spAutoFit/>
          </a:bodyPr>
          <a:lstStyle/>
          <a:p>
            <a:r>
              <a:rPr lang="en-US" dirty="0">
                <a:solidFill>
                  <a:srgbClr val="7030A0"/>
                </a:solidFill>
              </a:rPr>
              <a:t>We build an “observation card” with the exact spectral and spatial resolutions needed for the observation</a:t>
            </a:r>
          </a:p>
        </p:txBody>
      </p:sp>
      <p:sp>
        <p:nvSpPr>
          <p:cNvPr id="7" name="TextBox 6">
            <a:extLst>
              <a:ext uri="{FF2B5EF4-FFF2-40B4-BE49-F238E27FC236}">
                <a16:creationId xmlns:a16="http://schemas.microsoft.com/office/drawing/2014/main" id="{A7576E75-21F9-6C4A-A5D3-AE1DDB56293B}"/>
              </a:ext>
            </a:extLst>
          </p:cNvPr>
          <p:cNvSpPr txBox="1"/>
          <p:nvPr/>
        </p:nvSpPr>
        <p:spPr>
          <a:xfrm>
            <a:off x="1534602" y="4071068"/>
            <a:ext cx="1031051" cy="369332"/>
          </a:xfrm>
          <a:prstGeom prst="rect">
            <a:avLst/>
          </a:prstGeom>
          <a:noFill/>
        </p:spPr>
        <p:txBody>
          <a:bodyPr wrap="none" rtlCol="0">
            <a:spAutoFit/>
          </a:bodyPr>
          <a:lstStyle/>
          <a:p>
            <a:r>
              <a:rPr lang="en-US" dirty="0">
                <a:solidFill>
                  <a:schemeClr val="accent2"/>
                </a:solidFill>
              </a:rPr>
              <a:t>Spectral</a:t>
            </a:r>
          </a:p>
        </p:txBody>
      </p:sp>
      <p:cxnSp>
        <p:nvCxnSpPr>
          <p:cNvPr id="9" name="Straight Arrow Connector 8">
            <a:extLst>
              <a:ext uri="{FF2B5EF4-FFF2-40B4-BE49-F238E27FC236}">
                <a16:creationId xmlns:a16="http://schemas.microsoft.com/office/drawing/2014/main" id="{BECE3687-AE57-F942-AF88-3E7F748B0E92}"/>
              </a:ext>
            </a:extLst>
          </p:cNvPr>
          <p:cNvCxnSpPr>
            <a:cxnSpLocks/>
          </p:cNvCxnSpPr>
          <p:nvPr/>
        </p:nvCxnSpPr>
        <p:spPr>
          <a:xfrm>
            <a:off x="2480807" y="4255734"/>
            <a:ext cx="9621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FCF147D-62B4-A344-9E5D-AAFEEFD2BA25}"/>
              </a:ext>
            </a:extLst>
          </p:cNvPr>
          <p:cNvSpPr txBox="1"/>
          <p:nvPr/>
        </p:nvSpPr>
        <p:spPr>
          <a:xfrm rot="16200000">
            <a:off x="-163816" y="2754249"/>
            <a:ext cx="889987" cy="369332"/>
          </a:xfrm>
          <a:prstGeom prst="rect">
            <a:avLst/>
          </a:prstGeom>
          <a:noFill/>
        </p:spPr>
        <p:txBody>
          <a:bodyPr wrap="none" rtlCol="0">
            <a:spAutoFit/>
          </a:bodyPr>
          <a:lstStyle/>
          <a:p>
            <a:r>
              <a:rPr lang="en-US" dirty="0">
                <a:solidFill>
                  <a:schemeClr val="accent2"/>
                </a:solidFill>
              </a:rPr>
              <a:t>Spatial</a:t>
            </a:r>
          </a:p>
        </p:txBody>
      </p:sp>
      <p:cxnSp>
        <p:nvCxnSpPr>
          <p:cNvPr id="12" name="Straight Arrow Connector 11">
            <a:extLst>
              <a:ext uri="{FF2B5EF4-FFF2-40B4-BE49-F238E27FC236}">
                <a16:creationId xmlns:a16="http://schemas.microsoft.com/office/drawing/2014/main" id="{A45BC3AD-8935-9D4D-A357-C55ECBF59897}"/>
              </a:ext>
            </a:extLst>
          </p:cNvPr>
          <p:cNvCxnSpPr>
            <a:cxnSpLocks/>
          </p:cNvCxnSpPr>
          <p:nvPr/>
        </p:nvCxnSpPr>
        <p:spPr>
          <a:xfrm flipV="1">
            <a:off x="281177" y="2273757"/>
            <a:ext cx="0" cy="2941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DBF8767-4570-4E45-A01B-A7A24F9A140B}"/>
              </a:ext>
            </a:extLst>
          </p:cNvPr>
          <p:cNvCxnSpPr>
            <a:cxnSpLocks/>
          </p:cNvCxnSpPr>
          <p:nvPr/>
        </p:nvCxnSpPr>
        <p:spPr>
          <a:xfrm>
            <a:off x="281177" y="3383909"/>
            <a:ext cx="0" cy="3090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5AB161-6A72-4E4A-B45C-5227837ED86C}"/>
              </a:ext>
            </a:extLst>
          </p:cNvPr>
          <p:cNvSpPr/>
          <p:nvPr/>
        </p:nvSpPr>
        <p:spPr>
          <a:xfrm>
            <a:off x="3315694" y="2023204"/>
            <a:ext cx="254441" cy="230272"/>
          </a:xfrm>
          <a:prstGeom prst="ellipse">
            <a:avLst/>
          </a:prstGeom>
          <a:noFill/>
          <a:ln>
            <a:solidFill>
              <a:srgbClr val="FF8A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4A6FCF5-6F67-8945-82CE-99400D8F381F}"/>
              </a:ext>
            </a:extLst>
          </p:cNvPr>
          <p:cNvSpPr txBox="1"/>
          <p:nvPr/>
        </p:nvSpPr>
        <p:spPr>
          <a:xfrm>
            <a:off x="2961861" y="2469751"/>
            <a:ext cx="1031051" cy="769441"/>
          </a:xfrm>
          <a:prstGeom prst="rect">
            <a:avLst/>
          </a:prstGeom>
          <a:noFill/>
        </p:spPr>
        <p:txBody>
          <a:bodyPr wrap="square" rtlCol="0">
            <a:spAutoFit/>
          </a:bodyPr>
          <a:lstStyle/>
          <a:p>
            <a:r>
              <a:rPr lang="en-US" sz="1100" dirty="0">
                <a:solidFill>
                  <a:srgbClr val="FF8AD8"/>
                </a:solidFill>
              </a:rPr>
              <a:t>Number of bins in this spectral range</a:t>
            </a:r>
          </a:p>
        </p:txBody>
      </p:sp>
      <p:sp>
        <p:nvSpPr>
          <p:cNvPr id="22" name="Oval 21">
            <a:extLst>
              <a:ext uri="{FF2B5EF4-FFF2-40B4-BE49-F238E27FC236}">
                <a16:creationId xmlns:a16="http://schemas.microsoft.com/office/drawing/2014/main" id="{A2F77146-BAE2-CE43-8369-6EF21BD75179}"/>
              </a:ext>
            </a:extLst>
          </p:cNvPr>
          <p:cNvSpPr/>
          <p:nvPr/>
        </p:nvSpPr>
        <p:spPr>
          <a:xfrm>
            <a:off x="465842" y="2823779"/>
            <a:ext cx="254441" cy="23027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71779B1-5918-7646-9D2F-D51F7BEEFAE4}"/>
              </a:ext>
            </a:extLst>
          </p:cNvPr>
          <p:cNvSpPr txBox="1"/>
          <p:nvPr/>
        </p:nvSpPr>
        <p:spPr>
          <a:xfrm>
            <a:off x="995911" y="2871770"/>
            <a:ext cx="1731633" cy="430887"/>
          </a:xfrm>
          <a:prstGeom prst="rect">
            <a:avLst/>
          </a:prstGeom>
          <a:noFill/>
        </p:spPr>
        <p:txBody>
          <a:bodyPr wrap="square" rtlCol="0">
            <a:spAutoFit/>
          </a:bodyPr>
          <a:lstStyle/>
          <a:p>
            <a:r>
              <a:rPr lang="en-US" sz="1100" dirty="0">
                <a:solidFill>
                  <a:schemeClr val="accent4"/>
                </a:solidFill>
              </a:rPr>
              <a:t>Number of bins in this spatial range</a:t>
            </a:r>
          </a:p>
        </p:txBody>
      </p:sp>
      <p:cxnSp>
        <p:nvCxnSpPr>
          <p:cNvPr id="28" name="Straight Arrow Connector 27">
            <a:extLst>
              <a:ext uri="{FF2B5EF4-FFF2-40B4-BE49-F238E27FC236}">
                <a16:creationId xmlns:a16="http://schemas.microsoft.com/office/drawing/2014/main" id="{DF05E359-E018-4040-BFB7-9065D6D547B7}"/>
              </a:ext>
            </a:extLst>
          </p:cNvPr>
          <p:cNvCxnSpPr/>
          <p:nvPr/>
        </p:nvCxnSpPr>
        <p:spPr>
          <a:xfrm>
            <a:off x="3093057" y="3383909"/>
            <a:ext cx="636105" cy="0"/>
          </a:xfrm>
          <a:prstGeom prst="straightConnector1">
            <a:avLst/>
          </a:prstGeom>
          <a:ln w="19050">
            <a:solidFill>
              <a:srgbClr val="FF8AD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4ED419A-C8E0-E34F-B328-54466BB331AF}"/>
              </a:ext>
            </a:extLst>
          </p:cNvPr>
          <p:cNvCxnSpPr>
            <a:cxnSpLocks/>
          </p:cNvCxnSpPr>
          <p:nvPr/>
        </p:nvCxnSpPr>
        <p:spPr>
          <a:xfrm>
            <a:off x="2564344" y="2711395"/>
            <a:ext cx="0" cy="827060"/>
          </a:xfrm>
          <a:prstGeom prst="straightConnector1">
            <a:avLst/>
          </a:prstGeom>
          <a:ln w="1905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728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1BC0C0-B676-5941-B46C-628176F125AC}"/>
              </a:ext>
            </a:extLst>
          </p:cNvPr>
          <p:cNvSpPr>
            <a:spLocks noGrp="1"/>
          </p:cNvSpPr>
          <p:nvPr>
            <p:ph type="title"/>
          </p:nvPr>
        </p:nvSpPr>
        <p:spPr/>
        <p:txBody>
          <a:bodyPr>
            <a:normAutofit/>
          </a:bodyPr>
          <a:lstStyle/>
          <a:p>
            <a:r>
              <a:rPr lang="en-US" sz="2800" dirty="0"/>
              <a:t>Europa-UVS Observation Planning Webtool</a:t>
            </a:r>
          </a:p>
        </p:txBody>
      </p:sp>
      <p:pic>
        <p:nvPicPr>
          <p:cNvPr id="10" name="Content Placeholder 9">
            <a:extLst>
              <a:ext uri="{FF2B5EF4-FFF2-40B4-BE49-F238E27FC236}">
                <a16:creationId xmlns:a16="http://schemas.microsoft.com/office/drawing/2014/main" id="{CD998575-4E89-2F4C-B29C-3E0E49F5E033}"/>
              </a:ext>
            </a:extLst>
          </p:cNvPr>
          <p:cNvPicPr>
            <a:picLocks noGrp="1" noChangeAspect="1"/>
          </p:cNvPicPr>
          <p:nvPr>
            <p:ph idx="1"/>
          </p:nvPr>
        </p:nvPicPr>
        <p:blipFill>
          <a:blip r:embed="rId2"/>
          <a:stretch>
            <a:fillRect/>
          </a:stretch>
        </p:blipFill>
        <p:spPr>
          <a:xfrm>
            <a:off x="207227" y="1001866"/>
            <a:ext cx="11999282" cy="5788548"/>
          </a:xfrm>
        </p:spPr>
      </p:pic>
      <p:sp>
        <p:nvSpPr>
          <p:cNvPr id="6" name="TextBox 5">
            <a:extLst>
              <a:ext uri="{FF2B5EF4-FFF2-40B4-BE49-F238E27FC236}">
                <a16:creationId xmlns:a16="http://schemas.microsoft.com/office/drawing/2014/main" id="{88A34298-4DFE-4B46-9735-EFF46284682A}"/>
              </a:ext>
            </a:extLst>
          </p:cNvPr>
          <p:cNvSpPr txBox="1"/>
          <p:nvPr/>
        </p:nvSpPr>
        <p:spPr>
          <a:xfrm>
            <a:off x="3300157" y="4548832"/>
            <a:ext cx="3243766" cy="1169551"/>
          </a:xfrm>
          <a:prstGeom prst="rect">
            <a:avLst/>
          </a:prstGeom>
          <a:solidFill>
            <a:schemeClr val="bg1"/>
          </a:solidFill>
          <a:ln w="28575">
            <a:solidFill>
              <a:schemeClr val="accent2"/>
            </a:solidFill>
          </a:ln>
        </p:spPr>
        <p:txBody>
          <a:bodyPr wrap="square" rtlCol="0">
            <a:spAutoFit/>
          </a:bodyPr>
          <a:lstStyle/>
          <a:p>
            <a:r>
              <a:rPr lang="en-US" sz="1400" dirty="0">
                <a:solidFill>
                  <a:srgbClr val="7030A0"/>
                </a:solidFill>
              </a:rPr>
              <a:t>We can place the cards on the timeline. Date volume updates real-time as we make the observation longer or shorter (info provided when hovered).</a:t>
            </a:r>
          </a:p>
        </p:txBody>
      </p:sp>
      <p:sp>
        <p:nvSpPr>
          <p:cNvPr id="20" name="TextBox 19">
            <a:extLst>
              <a:ext uri="{FF2B5EF4-FFF2-40B4-BE49-F238E27FC236}">
                <a16:creationId xmlns:a16="http://schemas.microsoft.com/office/drawing/2014/main" id="{BAC9716D-B3F9-1746-BFB9-CD9BAB84003F}"/>
              </a:ext>
            </a:extLst>
          </p:cNvPr>
          <p:cNvSpPr txBox="1"/>
          <p:nvPr/>
        </p:nvSpPr>
        <p:spPr>
          <a:xfrm>
            <a:off x="7625667" y="807083"/>
            <a:ext cx="3243766" cy="954107"/>
          </a:xfrm>
          <a:prstGeom prst="rect">
            <a:avLst/>
          </a:prstGeom>
          <a:solidFill>
            <a:schemeClr val="bg1"/>
          </a:solidFill>
          <a:ln w="28575">
            <a:solidFill>
              <a:schemeClr val="accent2"/>
            </a:solidFill>
          </a:ln>
        </p:spPr>
        <p:txBody>
          <a:bodyPr wrap="square" rtlCol="0">
            <a:spAutoFit/>
          </a:bodyPr>
          <a:lstStyle/>
          <a:p>
            <a:r>
              <a:rPr lang="en-US" sz="1400" dirty="0">
                <a:solidFill>
                  <a:srgbClr val="7030A0"/>
                </a:solidFill>
              </a:rPr>
              <a:t>List of all of the cards we’ve developed to be placed on the timeline. We can edit these quickly with new activity definitions for special cases.</a:t>
            </a:r>
          </a:p>
        </p:txBody>
      </p:sp>
      <p:cxnSp>
        <p:nvCxnSpPr>
          <p:cNvPr id="14" name="Straight Arrow Connector 13">
            <a:extLst>
              <a:ext uri="{FF2B5EF4-FFF2-40B4-BE49-F238E27FC236}">
                <a16:creationId xmlns:a16="http://schemas.microsoft.com/office/drawing/2014/main" id="{7FD405EB-23E5-D14F-BF04-E6763849EBE6}"/>
              </a:ext>
            </a:extLst>
          </p:cNvPr>
          <p:cNvCxnSpPr>
            <a:cxnSpLocks/>
          </p:cNvCxnSpPr>
          <p:nvPr/>
        </p:nvCxnSpPr>
        <p:spPr>
          <a:xfrm>
            <a:off x="10503673" y="1622674"/>
            <a:ext cx="826936" cy="132726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20DCD4F-A841-C947-B487-F7C973A3B9DE}"/>
              </a:ext>
            </a:extLst>
          </p:cNvPr>
          <p:cNvCxnSpPr>
            <a:cxnSpLocks/>
          </p:cNvCxnSpPr>
          <p:nvPr/>
        </p:nvCxnSpPr>
        <p:spPr>
          <a:xfrm flipV="1">
            <a:off x="6361043" y="4277803"/>
            <a:ext cx="620202" cy="739470"/>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E8535E-77E7-FB44-A1F0-40CF65F66878}"/>
              </a:ext>
            </a:extLst>
          </p:cNvPr>
          <p:cNvCxnSpPr>
            <a:cxnSpLocks/>
          </p:cNvCxnSpPr>
          <p:nvPr/>
        </p:nvCxnSpPr>
        <p:spPr>
          <a:xfrm flipV="1">
            <a:off x="6361043" y="4269190"/>
            <a:ext cx="1353047" cy="748083"/>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26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1BC0C0-B676-5941-B46C-628176F125AC}"/>
              </a:ext>
            </a:extLst>
          </p:cNvPr>
          <p:cNvSpPr>
            <a:spLocks noGrp="1"/>
          </p:cNvSpPr>
          <p:nvPr>
            <p:ph type="title"/>
          </p:nvPr>
        </p:nvSpPr>
        <p:spPr/>
        <p:txBody>
          <a:bodyPr>
            <a:normAutofit/>
          </a:bodyPr>
          <a:lstStyle/>
          <a:p>
            <a:r>
              <a:rPr lang="en-US" sz="2800" dirty="0"/>
              <a:t>Europa-UVS Observation Planning Webtool</a:t>
            </a:r>
          </a:p>
        </p:txBody>
      </p:sp>
      <p:pic>
        <p:nvPicPr>
          <p:cNvPr id="10" name="Content Placeholder 9">
            <a:extLst>
              <a:ext uri="{FF2B5EF4-FFF2-40B4-BE49-F238E27FC236}">
                <a16:creationId xmlns:a16="http://schemas.microsoft.com/office/drawing/2014/main" id="{CD998575-4E89-2F4C-B29C-3E0E49F5E033}"/>
              </a:ext>
            </a:extLst>
          </p:cNvPr>
          <p:cNvPicPr>
            <a:picLocks noGrp="1" noChangeAspect="1"/>
          </p:cNvPicPr>
          <p:nvPr>
            <p:ph idx="1"/>
          </p:nvPr>
        </p:nvPicPr>
        <p:blipFill>
          <a:blip r:embed="rId2"/>
          <a:stretch>
            <a:fillRect/>
          </a:stretch>
        </p:blipFill>
        <p:spPr>
          <a:xfrm>
            <a:off x="207227" y="1001866"/>
            <a:ext cx="11999282" cy="5788548"/>
          </a:xfrm>
        </p:spPr>
      </p:pic>
      <p:sp>
        <p:nvSpPr>
          <p:cNvPr id="20" name="TextBox 19">
            <a:extLst>
              <a:ext uri="{FF2B5EF4-FFF2-40B4-BE49-F238E27FC236}">
                <a16:creationId xmlns:a16="http://schemas.microsoft.com/office/drawing/2014/main" id="{BAC9716D-B3F9-1746-BFB9-CD9BAB84003F}"/>
              </a:ext>
            </a:extLst>
          </p:cNvPr>
          <p:cNvSpPr txBox="1"/>
          <p:nvPr/>
        </p:nvSpPr>
        <p:spPr>
          <a:xfrm>
            <a:off x="3642064" y="3550284"/>
            <a:ext cx="3243766" cy="2031325"/>
          </a:xfrm>
          <a:prstGeom prst="rect">
            <a:avLst/>
          </a:prstGeom>
          <a:solidFill>
            <a:schemeClr val="bg1"/>
          </a:solidFill>
          <a:ln w="28575">
            <a:solidFill>
              <a:schemeClr val="accent2"/>
            </a:solidFill>
          </a:ln>
        </p:spPr>
        <p:txBody>
          <a:bodyPr wrap="square" rtlCol="0">
            <a:spAutoFit/>
          </a:bodyPr>
          <a:lstStyle/>
          <a:p>
            <a:r>
              <a:rPr lang="en-US" sz="1400" dirty="0">
                <a:solidFill>
                  <a:srgbClr val="7030A0"/>
                </a:solidFill>
              </a:rPr>
              <a:t>Ideally, we could take the output from Merlin to populate this timeline automatically with the current activity set up for each flyby. Then we could see within our tool what we might want to change and the effects of those changes, before outputting those changes in a way that Merlin could then use as new inputs. </a:t>
            </a:r>
          </a:p>
        </p:txBody>
      </p:sp>
    </p:spTree>
    <p:extLst>
      <p:ext uri="{BB962C8B-B14F-4D97-AF65-F5344CB8AC3E}">
        <p14:creationId xmlns:p14="http://schemas.microsoft.com/office/powerpoint/2010/main" val="663020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2347763-DD43-F546-B4D2-F6230F2AB42D}"/>
              </a:ext>
            </a:extLst>
          </p:cNvPr>
          <p:cNvGraphicFramePr>
            <a:graphicFrameLocks noGrp="1"/>
          </p:cNvGraphicFramePr>
          <p:nvPr>
            <p:ph idx="1"/>
            <p:extLst>
              <p:ext uri="{D42A27DB-BD31-4B8C-83A1-F6EECF244321}">
                <p14:modId xmlns:p14="http://schemas.microsoft.com/office/powerpoint/2010/main" val="4123864953"/>
              </p:ext>
            </p:extLst>
          </p:nvPr>
        </p:nvGraphicFramePr>
        <p:xfrm>
          <a:off x="368249" y="1391367"/>
          <a:ext cx="11650662" cy="567813"/>
        </p:xfrm>
        <a:graphic>
          <a:graphicData uri="http://schemas.openxmlformats.org/drawingml/2006/table">
            <a:tbl>
              <a:tblPr>
                <a:tableStyleId>{21E4AEA4-8DFA-4A89-87EB-49C32662AFE0}</a:tableStyleId>
              </a:tblPr>
              <a:tblGrid>
                <a:gridCol w="1650488">
                  <a:extLst>
                    <a:ext uri="{9D8B030D-6E8A-4147-A177-3AD203B41FA5}">
                      <a16:colId xmlns:a16="http://schemas.microsoft.com/office/drawing/2014/main" val="1957829529"/>
                    </a:ext>
                  </a:extLst>
                </a:gridCol>
                <a:gridCol w="3374566">
                  <a:extLst>
                    <a:ext uri="{9D8B030D-6E8A-4147-A177-3AD203B41FA5}">
                      <a16:colId xmlns:a16="http://schemas.microsoft.com/office/drawing/2014/main" val="611946198"/>
                    </a:ext>
                  </a:extLst>
                </a:gridCol>
                <a:gridCol w="1103830">
                  <a:extLst>
                    <a:ext uri="{9D8B030D-6E8A-4147-A177-3AD203B41FA5}">
                      <a16:colId xmlns:a16="http://schemas.microsoft.com/office/drawing/2014/main" val="2220965202"/>
                    </a:ext>
                  </a:extLst>
                </a:gridCol>
                <a:gridCol w="3479693">
                  <a:extLst>
                    <a:ext uri="{9D8B030D-6E8A-4147-A177-3AD203B41FA5}">
                      <a16:colId xmlns:a16="http://schemas.microsoft.com/office/drawing/2014/main" val="1536006822"/>
                    </a:ext>
                  </a:extLst>
                </a:gridCol>
                <a:gridCol w="2042085">
                  <a:extLst>
                    <a:ext uri="{9D8B030D-6E8A-4147-A177-3AD203B41FA5}">
                      <a16:colId xmlns:a16="http://schemas.microsoft.com/office/drawing/2014/main" val="2018662753"/>
                    </a:ext>
                  </a:extLst>
                </a:gridCol>
              </a:tblGrid>
              <a:tr h="210301">
                <a:tc>
                  <a:txBody>
                    <a:bodyPr/>
                    <a:lstStyle/>
                    <a:p>
                      <a:pPr algn="l" fontAlgn="b"/>
                      <a:r>
                        <a:rPr lang="en-US" sz="1200" b="1" u="none" strike="noStrike">
                          <a:effectLst/>
                        </a:rPr>
                        <a:t>Who</a:t>
                      </a:r>
                      <a:endParaRPr lang="en-US" sz="1200" b="1" i="0"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200" b="1" u="none" strike="noStrike" dirty="0">
                          <a:effectLst/>
                        </a:rPr>
                        <a:t>Description of Improvement</a:t>
                      </a:r>
                      <a:endParaRPr lang="en-US" sz="1200" b="1" i="0" u="none" strike="noStrike" dirty="0">
                        <a:solidFill>
                          <a:srgbClr val="000000"/>
                        </a:solidFill>
                        <a:effectLst/>
                        <a:latin typeface="Calibri" panose="020F0502020204030204" pitchFamily="34" charset="0"/>
                      </a:endParaRPr>
                    </a:p>
                  </a:txBody>
                  <a:tcPr marL="7886" marR="7886" marT="7886" marB="0" anchor="b"/>
                </a:tc>
                <a:tc>
                  <a:txBody>
                    <a:bodyPr/>
                    <a:lstStyle/>
                    <a:p>
                      <a:pPr algn="l" fontAlgn="b"/>
                      <a:r>
                        <a:rPr lang="en-US" sz="1200" b="1" u="none" strike="noStrike">
                          <a:effectLst/>
                        </a:rPr>
                        <a:t>Time Period</a:t>
                      </a:r>
                      <a:endParaRPr lang="en-US" sz="1200" b="1" i="0"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200" b="1" u="none" strike="noStrike">
                          <a:effectLst/>
                        </a:rPr>
                        <a:t>If known, affected subsystems/inveestigations</a:t>
                      </a:r>
                      <a:endParaRPr lang="en-US" sz="1200" b="1" i="0"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200" b="1" u="none" strike="noStrike" dirty="0">
                          <a:effectLst/>
                        </a:rPr>
                        <a:t>Rationale/Justification</a:t>
                      </a:r>
                      <a:endParaRPr lang="en-US" sz="1200" b="1" i="0" u="none" strike="noStrike" dirty="0">
                        <a:solidFill>
                          <a:srgbClr val="000000"/>
                        </a:solidFill>
                        <a:effectLst/>
                        <a:latin typeface="Calibri" panose="020F0502020204030204" pitchFamily="34" charset="0"/>
                      </a:endParaRPr>
                    </a:p>
                  </a:txBody>
                  <a:tcPr marL="7886" marR="7886" marT="7886" marB="0" anchor="b"/>
                </a:tc>
                <a:extLst>
                  <a:ext uri="{0D108BD9-81ED-4DB2-BD59-A6C34878D82A}">
                    <a16:rowId xmlns:a16="http://schemas.microsoft.com/office/drawing/2014/main" val="896439603"/>
                  </a:ext>
                </a:extLst>
              </a:tr>
              <a:tr h="178756">
                <a:tc>
                  <a:txBody>
                    <a:bodyPr/>
                    <a:lstStyle/>
                    <a:p>
                      <a:pPr algn="l" fontAlgn="b"/>
                      <a:r>
                        <a:rPr lang="en-US" sz="1000" u="none" strike="noStrike">
                          <a:effectLst/>
                        </a:rPr>
                        <a:t>Europa-UVS</a:t>
                      </a:r>
                      <a:endParaRPr lang="en-US" sz="1000" b="0" i="1"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000" u="none" strike="noStrike">
                          <a:effectLst/>
                        </a:rPr>
                        <a:t>On E20 there is a mutual event with Io</a:t>
                      </a:r>
                      <a:endParaRPr lang="en-US" sz="1000" b="0" i="1"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000" u="none" strike="noStrike">
                          <a:effectLst/>
                        </a:rPr>
                        <a:t>E20</a:t>
                      </a:r>
                      <a:endParaRPr lang="en-US" sz="1000" b="0" i="1"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000" u="none" strike="noStrike">
                          <a:effectLst/>
                        </a:rPr>
                        <a:t> </a:t>
                      </a:r>
                      <a:endParaRPr lang="en-US" sz="1000" b="0" i="1"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000" u="none" strike="noStrike" dirty="0">
                          <a:effectLst/>
                        </a:rPr>
                        <a:t> </a:t>
                      </a:r>
                      <a:endParaRPr lang="en-US" sz="1000" b="0" i="1" u="none" strike="noStrike" dirty="0">
                        <a:solidFill>
                          <a:srgbClr val="000000"/>
                        </a:solidFill>
                        <a:effectLst/>
                        <a:latin typeface="Calibri" panose="020F0502020204030204" pitchFamily="34" charset="0"/>
                      </a:endParaRPr>
                    </a:p>
                  </a:txBody>
                  <a:tcPr marL="7886" marR="7886" marT="7886" marB="0" anchor="b"/>
                </a:tc>
                <a:extLst>
                  <a:ext uri="{0D108BD9-81ED-4DB2-BD59-A6C34878D82A}">
                    <a16:rowId xmlns:a16="http://schemas.microsoft.com/office/drawing/2014/main" val="1367190165"/>
                  </a:ext>
                </a:extLst>
              </a:tr>
              <a:tr h="178756">
                <a:tc>
                  <a:txBody>
                    <a:bodyPr/>
                    <a:lstStyle/>
                    <a:p>
                      <a:pPr algn="l" fontAlgn="b"/>
                      <a:r>
                        <a:rPr lang="en-US" sz="1000" u="none" strike="noStrike">
                          <a:effectLst/>
                        </a:rPr>
                        <a:t>Europa-UVS</a:t>
                      </a:r>
                      <a:endParaRPr lang="en-US" sz="1000" b="0" i="1"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000" u="none" strike="noStrike">
                          <a:effectLst/>
                        </a:rPr>
                        <a:t>Operate Europa-UVS during MAG Rolls</a:t>
                      </a:r>
                      <a:endParaRPr lang="en-US" sz="1000" b="0" i="1"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000" u="none" strike="noStrike">
                          <a:effectLst/>
                        </a:rPr>
                        <a:t>Full Tour</a:t>
                      </a:r>
                      <a:endParaRPr lang="en-US" sz="1000" b="0" i="1"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000" u="none" strike="noStrike">
                          <a:effectLst/>
                        </a:rPr>
                        <a:t> </a:t>
                      </a:r>
                      <a:endParaRPr lang="en-US" sz="1000" b="0" i="1" u="none" strike="noStrike">
                        <a:solidFill>
                          <a:srgbClr val="000000"/>
                        </a:solidFill>
                        <a:effectLst/>
                        <a:latin typeface="Calibri" panose="020F0502020204030204" pitchFamily="34" charset="0"/>
                      </a:endParaRPr>
                    </a:p>
                  </a:txBody>
                  <a:tcPr marL="7886" marR="7886" marT="7886" marB="0" anchor="b"/>
                </a:tc>
                <a:tc>
                  <a:txBody>
                    <a:bodyPr/>
                    <a:lstStyle/>
                    <a:p>
                      <a:pPr algn="l" fontAlgn="b"/>
                      <a:r>
                        <a:rPr lang="en-US" sz="1000" u="none" strike="noStrike" dirty="0">
                          <a:effectLst/>
                        </a:rPr>
                        <a:t> </a:t>
                      </a:r>
                      <a:endParaRPr lang="en-US" sz="1000" b="0" i="1" u="none" strike="noStrike" dirty="0">
                        <a:solidFill>
                          <a:srgbClr val="000000"/>
                        </a:solidFill>
                        <a:effectLst/>
                        <a:latin typeface="Calibri" panose="020F0502020204030204" pitchFamily="34" charset="0"/>
                      </a:endParaRPr>
                    </a:p>
                  </a:txBody>
                  <a:tcPr marL="7886" marR="7886" marT="7886" marB="0" anchor="b"/>
                </a:tc>
                <a:extLst>
                  <a:ext uri="{0D108BD9-81ED-4DB2-BD59-A6C34878D82A}">
                    <a16:rowId xmlns:a16="http://schemas.microsoft.com/office/drawing/2014/main" val="3556114670"/>
                  </a:ext>
                </a:extLst>
              </a:tr>
            </a:tbl>
          </a:graphicData>
        </a:graphic>
      </p:graphicFrame>
      <p:sp>
        <p:nvSpPr>
          <p:cNvPr id="3" name="Title 2">
            <a:extLst>
              <a:ext uri="{FF2B5EF4-FFF2-40B4-BE49-F238E27FC236}">
                <a16:creationId xmlns:a16="http://schemas.microsoft.com/office/drawing/2014/main" id="{7115DB62-1ACA-764E-83B4-6B4E2991C39D}"/>
              </a:ext>
            </a:extLst>
          </p:cNvPr>
          <p:cNvSpPr>
            <a:spLocks noGrp="1"/>
          </p:cNvSpPr>
          <p:nvPr>
            <p:ph type="title"/>
          </p:nvPr>
        </p:nvSpPr>
        <p:spPr/>
        <p:txBody>
          <a:bodyPr>
            <a:normAutofit fontScale="90000"/>
          </a:bodyPr>
          <a:lstStyle/>
          <a:p>
            <a:r>
              <a:rPr lang="en-US" dirty="0"/>
              <a:t>Feedback on specific changes to the tour</a:t>
            </a:r>
          </a:p>
        </p:txBody>
      </p:sp>
    </p:spTree>
    <p:extLst>
      <p:ext uri="{BB962C8B-B14F-4D97-AF65-F5344CB8AC3E}">
        <p14:creationId xmlns:p14="http://schemas.microsoft.com/office/powerpoint/2010/main" val="54379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4076C9-54A6-3749-A8D5-D8B46BFB995A}"/>
              </a:ext>
            </a:extLst>
          </p:cNvPr>
          <p:cNvSpPr>
            <a:spLocks noGrp="1"/>
          </p:cNvSpPr>
          <p:nvPr>
            <p:ph type="ftr" sz="quarter" idx="3"/>
          </p:nvPr>
        </p:nvSpPr>
        <p:spPr/>
        <p:txBody>
          <a:bodyPr/>
          <a:lstStyle/>
          <a:p>
            <a:r>
              <a:rPr lang="en-US"/>
              <a:t>The technical data in this document is controlled under the U.S. Export Regulations; release to foreign persons may require an export authorization.  </a:t>
            </a:r>
            <a:endParaRPr lang="en-US" dirty="0"/>
          </a:p>
        </p:txBody>
      </p:sp>
      <p:sp>
        <p:nvSpPr>
          <p:cNvPr id="3" name="Slide Number Placeholder 2">
            <a:extLst>
              <a:ext uri="{FF2B5EF4-FFF2-40B4-BE49-F238E27FC236}">
                <a16:creationId xmlns:a16="http://schemas.microsoft.com/office/drawing/2014/main" id="{50953F5D-A2DC-9D43-9B97-16B19CE58C76}"/>
              </a:ext>
            </a:extLst>
          </p:cNvPr>
          <p:cNvSpPr>
            <a:spLocks noGrp="1"/>
          </p:cNvSpPr>
          <p:nvPr>
            <p:ph type="sldNum" sz="quarter" idx="4"/>
          </p:nvPr>
        </p:nvSpPr>
        <p:spPr/>
        <p:txBody>
          <a:bodyPr/>
          <a:lstStyle/>
          <a:p>
            <a:fld id="{76491193-FAFF-F240-AF30-C5BD08F0FA7F}" type="slidenum">
              <a:rPr lang="en-US" smtClean="0"/>
              <a:pPr/>
              <a:t>19</a:t>
            </a:fld>
            <a:endParaRPr lang="en-US" dirty="0"/>
          </a:p>
        </p:txBody>
      </p:sp>
      <p:sp>
        <p:nvSpPr>
          <p:cNvPr id="4" name="Date Placeholder 3">
            <a:extLst>
              <a:ext uri="{FF2B5EF4-FFF2-40B4-BE49-F238E27FC236}">
                <a16:creationId xmlns:a16="http://schemas.microsoft.com/office/drawing/2014/main" id="{F75CAE13-A2F8-4241-8710-C1E254823548}"/>
              </a:ext>
            </a:extLst>
          </p:cNvPr>
          <p:cNvSpPr>
            <a:spLocks noGrp="1"/>
          </p:cNvSpPr>
          <p:nvPr>
            <p:ph type="dt" sz="half" idx="2"/>
          </p:nvPr>
        </p:nvSpPr>
        <p:spPr/>
        <p:txBody>
          <a:bodyPr/>
          <a:lstStyle/>
          <a:p>
            <a:fld id="{1B7F3281-6970-DA48-A673-55D9D219EE18}" type="datetime1">
              <a:rPr lang="en-US" smtClean="0"/>
              <a:pPr/>
              <a:t>3/28/22</a:t>
            </a:fld>
            <a:endParaRPr lang="en-US" dirty="0"/>
          </a:p>
        </p:txBody>
      </p:sp>
      <p:sp>
        <p:nvSpPr>
          <p:cNvPr id="5" name="Title 4">
            <a:extLst>
              <a:ext uri="{FF2B5EF4-FFF2-40B4-BE49-F238E27FC236}">
                <a16:creationId xmlns:a16="http://schemas.microsoft.com/office/drawing/2014/main" id="{88377BCF-1293-8045-9108-4CBAE01BD09A}"/>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1C2AA65-A6D5-CE40-B7FB-668CB8008B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96276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CB9B79-6203-FD46-A4B6-5E298F51EB6E}"/>
              </a:ext>
            </a:extLst>
          </p:cNvPr>
          <p:cNvSpPr>
            <a:spLocks noGrp="1"/>
          </p:cNvSpPr>
          <p:nvPr>
            <p:ph type="title"/>
          </p:nvPr>
        </p:nvSpPr>
        <p:spPr>
          <a:xfrm>
            <a:off x="843766" y="140623"/>
            <a:ext cx="9968396" cy="894216"/>
          </a:xfrm>
        </p:spPr>
        <p:txBody>
          <a:bodyPr>
            <a:normAutofit/>
          </a:bodyPr>
          <a:lstStyle/>
          <a:p>
            <a:r>
              <a:rPr lang="en-US" sz="3200" dirty="0"/>
              <a:t>Feedback/Assessment</a:t>
            </a:r>
          </a:p>
        </p:txBody>
      </p:sp>
      <p:sp>
        <p:nvSpPr>
          <p:cNvPr id="7" name="TextBox 6">
            <a:extLst>
              <a:ext uri="{FF2B5EF4-FFF2-40B4-BE49-F238E27FC236}">
                <a16:creationId xmlns:a16="http://schemas.microsoft.com/office/drawing/2014/main" id="{9E4C773C-AAED-1149-BE66-D8494446646E}"/>
              </a:ext>
            </a:extLst>
          </p:cNvPr>
          <p:cNvSpPr txBox="1"/>
          <p:nvPr/>
        </p:nvSpPr>
        <p:spPr>
          <a:xfrm>
            <a:off x="561542" y="1236158"/>
            <a:ext cx="11068915" cy="4801314"/>
          </a:xfrm>
          <a:prstGeom prst="rect">
            <a:avLst/>
          </a:prstGeom>
          <a:noFill/>
        </p:spPr>
        <p:txBody>
          <a:bodyPr wrap="square" rtlCol="0">
            <a:spAutoFit/>
          </a:bodyPr>
          <a:lstStyle/>
          <a:p>
            <a:r>
              <a:rPr lang="en-US" dirty="0">
                <a:latin typeface="+mj-lt"/>
              </a:rPr>
              <a:t>We are looking for feedback in three areas (that are in alignment with the goals of this exercise: team education, opportunities, refine our design).  </a:t>
            </a:r>
          </a:p>
          <a:p>
            <a:endParaRPr lang="en-US" dirty="0">
              <a:latin typeface="+mj-lt"/>
            </a:endParaRPr>
          </a:p>
          <a:p>
            <a:pPr marL="800100" lvl="1" indent="-342900">
              <a:buFont typeface="+mj-lt"/>
              <a:buAutoNum type="arabicPeriod"/>
            </a:pPr>
            <a:r>
              <a:rPr lang="en-US" dirty="0">
                <a:latin typeface="+mj-lt"/>
              </a:rPr>
              <a:t>[Team Education] Feedback (likely narrative) on the standard template and the timelines in general.  Questions a team member might ask themselves:</a:t>
            </a:r>
          </a:p>
          <a:p>
            <a:pPr marL="1200150" lvl="2" indent="-285750">
              <a:buFont typeface="Arial" panose="020B0604020202020204" pitchFamily="34" charset="0"/>
              <a:buChar char="•"/>
            </a:pPr>
            <a:r>
              <a:rPr lang="en-US" dirty="0"/>
              <a:t>Do I understand all the opportunities in the tour that have been realized for the science and perhaps more importantly, the ones that have not?</a:t>
            </a:r>
          </a:p>
          <a:p>
            <a:pPr marL="1200150" lvl="2" indent="-285750">
              <a:buFont typeface="Arial" panose="020B0604020202020204" pitchFamily="34" charset="0"/>
              <a:buChar char="•"/>
            </a:pPr>
            <a:r>
              <a:rPr lang="en-US" dirty="0"/>
              <a:t>Are these opportunities sufficient to achieve the intended science?</a:t>
            </a:r>
          </a:p>
          <a:p>
            <a:pPr marL="800100" lvl="1" indent="-342900">
              <a:buFont typeface="+mj-lt"/>
              <a:buAutoNum type="arabicPeriod"/>
            </a:pPr>
            <a:r>
              <a:rPr lang="en-US" dirty="0"/>
              <a:t>[Opportunities] Are there specific changes (something that could be described with start and stop times etc.) that were noted.  We have created a spreadsheet for that type of feedback</a:t>
            </a:r>
            <a:endParaRPr lang="en-US" i="1" dirty="0">
              <a:latin typeface="+mj-lt"/>
            </a:endParaRPr>
          </a:p>
          <a:p>
            <a:pPr marL="1257300" lvl="2" indent="-342900">
              <a:buFont typeface="Arial" panose="020B0604020202020204" pitchFamily="34" charset="0"/>
              <a:buChar char="•"/>
            </a:pPr>
            <a:r>
              <a:rPr lang="en-US" i="1" dirty="0">
                <a:latin typeface="+mj-lt"/>
              </a:rPr>
              <a:t>PSG11 Timeline Assessment Exercise Investigation — Timeline Improvements.xlsx</a:t>
            </a:r>
          </a:p>
          <a:p>
            <a:pPr marL="800100" lvl="1" indent="-342900">
              <a:buFont typeface="+mj-lt"/>
              <a:buAutoNum type="arabicPeriod"/>
            </a:pPr>
            <a:r>
              <a:rPr lang="en-US" dirty="0">
                <a:latin typeface="+mj-lt"/>
              </a:rPr>
              <a:t>[Refine our Design].  This is our first time through and there are likely a lot of good ideas out there for better products/tools</a:t>
            </a:r>
          </a:p>
          <a:p>
            <a:pPr marL="1200150" lvl="2" indent="-285750">
              <a:buFont typeface="Arial" panose="020B0604020202020204" pitchFamily="34" charset="0"/>
              <a:buChar char="•"/>
            </a:pPr>
            <a:r>
              <a:rPr lang="en-US" dirty="0">
                <a:latin typeface="+mj-lt"/>
              </a:rPr>
              <a:t>Are there are products that would be useful in the future activity timeline review?</a:t>
            </a:r>
          </a:p>
          <a:p>
            <a:pPr marL="1200150" lvl="2" indent="-285750">
              <a:buFont typeface="Arial" panose="020B0604020202020204" pitchFamily="34" charset="0"/>
              <a:buChar char="•"/>
            </a:pPr>
            <a:r>
              <a:rPr lang="en-US" dirty="0">
                <a:latin typeface="+mj-lt"/>
              </a:rPr>
              <a:t>Are there are changes to the look and feel of any of the output products that you would find beneficial</a:t>
            </a:r>
            <a:r>
              <a:rPr lang="en-US" dirty="0"/>
              <a:t>?</a:t>
            </a:r>
          </a:p>
          <a:p>
            <a:pPr marL="800100" lvl="1" indent="-342900">
              <a:buFont typeface="+mj-lt"/>
              <a:buAutoNum type="arabicPeriod"/>
            </a:pPr>
            <a:endParaRPr lang="en-US" i="1" dirty="0">
              <a:latin typeface="+mj-lt"/>
            </a:endParaRPr>
          </a:p>
        </p:txBody>
      </p:sp>
    </p:spTree>
    <p:extLst>
      <p:ext uri="{BB962C8B-B14F-4D97-AF65-F5344CB8AC3E}">
        <p14:creationId xmlns:p14="http://schemas.microsoft.com/office/powerpoint/2010/main" val="1687130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ABD0EF-A6DC-374C-A3E0-2559C2678532}"/>
              </a:ext>
            </a:extLst>
          </p:cNvPr>
          <p:cNvSpPr>
            <a:spLocks noGrp="1"/>
          </p:cNvSpPr>
          <p:nvPr>
            <p:ph idx="1"/>
          </p:nvPr>
        </p:nvSpPr>
        <p:spPr/>
        <p:txBody>
          <a:bodyPr/>
          <a:lstStyle/>
          <a:p>
            <a:r>
              <a:rPr lang="en-US" dirty="0"/>
              <a:t>Bring up timeline for specific flyby load</a:t>
            </a:r>
          </a:p>
          <a:p>
            <a:r>
              <a:rPr lang="en-US" dirty="0"/>
              <a:t>Geometric events line in Raven?</a:t>
            </a:r>
          </a:p>
          <a:p>
            <a:r>
              <a:rPr lang="en-US" dirty="0"/>
              <a:t>“Designate” the “prime” activities that can be loaded in a panel so we can better see what is driving changes on the s/c</a:t>
            </a:r>
          </a:p>
          <a:p>
            <a:r>
              <a:rPr lang="en-US" dirty="0"/>
              <a:t>Could probably do a slew scan observation when E-THEMIS slews off to do a space </a:t>
            </a:r>
            <a:r>
              <a:rPr lang="en-US"/>
              <a:t>stare calibration</a:t>
            </a:r>
            <a:endParaRPr lang="en-US" dirty="0"/>
          </a:p>
        </p:txBody>
      </p:sp>
      <p:sp>
        <p:nvSpPr>
          <p:cNvPr id="3" name="Title 2">
            <a:extLst>
              <a:ext uri="{FF2B5EF4-FFF2-40B4-BE49-F238E27FC236}">
                <a16:creationId xmlns:a16="http://schemas.microsoft.com/office/drawing/2014/main" id="{3DDB4FA9-A93F-0044-A32C-D3EE70DD697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18319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204577-3F8E-E640-AB8A-436E7CFE00BC}"/>
              </a:ext>
            </a:extLst>
          </p:cNvPr>
          <p:cNvSpPr>
            <a:spLocks noGrp="1"/>
          </p:cNvSpPr>
          <p:nvPr>
            <p:ph idx="1"/>
          </p:nvPr>
        </p:nvSpPr>
        <p:spPr>
          <a:xfrm>
            <a:off x="318977" y="3401961"/>
            <a:ext cx="11651511" cy="1170039"/>
          </a:xfrm>
        </p:spPr>
        <p:txBody>
          <a:bodyPr/>
          <a:lstStyle/>
          <a:p>
            <a:r>
              <a:rPr lang="en-US" dirty="0"/>
              <a:t>Looking at the existing tools to determine whether they are sufficient for assessing a tour</a:t>
            </a:r>
          </a:p>
        </p:txBody>
      </p:sp>
      <p:sp>
        <p:nvSpPr>
          <p:cNvPr id="3" name="Title 2">
            <a:extLst>
              <a:ext uri="{FF2B5EF4-FFF2-40B4-BE49-F238E27FC236}">
                <a16:creationId xmlns:a16="http://schemas.microsoft.com/office/drawing/2014/main" id="{74059B34-664D-5D41-8D15-B1D0403BEE82}"/>
              </a:ext>
            </a:extLst>
          </p:cNvPr>
          <p:cNvSpPr>
            <a:spLocks noGrp="1"/>
          </p:cNvSpPr>
          <p:nvPr>
            <p:ph type="title"/>
          </p:nvPr>
        </p:nvSpPr>
        <p:spPr/>
        <p:txBody>
          <a:bodyPr/>
          <a:lstStyle/>
          <a:p>
            <a:r>
              <a:rPr lang="en-US" dirty="0"/>
              <a:t>What is the Project Looking For?</a:t>
            </a:r>
          </a:p>
        </p:txBody>
      </p:sp>
    </p:spTree>
    <p:extLst>
      <p:ext uri="{BB962C8B-B14F-4D97-AF65-F5344CB8AC3E}">
        <p14:creationId xmlns:p14="http://schemas.microsoft.com/office/powerpoint/2010/main" val="25633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260FEF-F865-3545-A107-28132942E0C0}"/>
              </a:ext>
            </a:extLst>
          </p:cNvPr>
          <p:cNvSpPr>
            <a:spLocks noGrp="1"/>
          </p:cNvSpPr>
          <p:nvPr>
            <p:ph idx="1"/>
          </p:nvPr>
        </p:nvSpPr>
        <p:spPr>
          <a:xfrm>
            <a:off x="270243" y="998757"/>
            <a:ext cx="11651511" cy="5070051"/>
          </a:xfrm>
        </p:spPr>
        <p:txBody>
          <a:bodyPr>
            <a:normAutofit/>
          </a:bodyPr>
          <a:lstStyle/>
          <a:p>
            <a:r>
              <a:rPr lang="en-US" sz="1800" dirty="0"/>
              <a:t>Europa SIM Reports Stacked Plots --- this is good for high level overview of activities</a:t>
            </a:r>
          </a:p>
          <a:p>
            <a:endParaRPr lang="en-US" sz="1800" dirty="0"/>
          </a:p>
        </p:txBody>
      </p:sp>
      <p:sp>
        <p:nvSpPr>
          <p:cNvPr id="3" name="Title 2">
            <a:extLst>
              <a:ext uri="{FF2B5EF4-FFF2-40B4-BE49-F238E27FC236}">
                <a16:creationId xmlns:a16="http://schemas.microsoft.com/office/drawing/2014/main" id="{E297500B-F34E-854F-8FFC-AC552C6D307D}"/>
              </a:ext>
            </a:extLst>
          </p:cNvPr>
          <p:cNvSpPr>
            <a:spLocks noGrp="1"/>
          </p:cNvSpPr>
          <p:nvPr>
            <p:ph type="title"/>
          </p:nvPr>
        </p:nvSpPr>
        <p:spPr/>
        <p:txBody>
          <a:bodyPr>
            <a:normAutofit/>
          </a:bodyPr>
          <a:lstStyle/>
          <a:p>
            <a:r>
              <a:rPr lang="en-US" dirty="0"/>
              <a:t>What tools do we have?</a:t>
            </a:r>
          </a:p>
        </p:txBody>
      </p:sp>
      <p:pic>
        <p:nvPicPr>
          <p:cNvPr id="4" name="Picture 3">
            <a:extLst>
              <a:ext uri="{FF2B5EF4-FFF2-40B4-BE49-F238E27FC236}">
                <a16:creationId xmlns:a16="http://schemas.microsoft.com/office/drawing/2014/main" id="{3D973593-D25F-374D-B296-BC1E666428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168" y="1347019"/>
            <a:ext cx="5504341" cy="5510981"/>
          </a:xfrm>
          <a:prstGeom prst="rect">
            <a:avLst/>
          </a:prstGeom>
        </p:spPr>
      </p:pic>
      <p:pic>
        <p:nvPicPr>
          <p:cNvPr id="5" name="Picture 4">
            <a:extLst>
              <a:ext uri="{FF2B5EF4-FFF2-40B4-BE49-F238E27FC236}">
                <a16:creationId xmlns:a16="http://schemas.microsoft.com/office/drawing/2014/main" id="{BC5780CC-C6A9-8F46-878E-293ACEE52AE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30297" y="1348348"/>
            <a:ext cx="5503014" cy="5509652"/>
          </a:xfrm>
          <a:prstGeom prst="rect">
            <a:avLst/>
          </a:prstGeom>
        </p:spPr>
      </p:pic>
    </p:spTree>
    <p:extLst>
      <p:ext uri="{BB962C8B-B14F-4D97-AF65-F5344CB8AC3E}">
        <p14:creationId xmlns:p14="http://schemas.microsoft.com/office/powerpoint/2010/main" val="93639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02A3EA-E088-C742-8E14-C26FA58FE138}"/>
              </a:ext>
            </a:extLst>
          </p:cNvPr>
          <p:cNvSpPr>
            <a:spLocks noGrp="1"/>
          </p:cNvSpPr>
          <p:nvPr>
            <p:ph type="title"/>
          </p:nvPr>
        </p:nvSpPr>
        <p:spPr/>
        <p:txBody>
          <a:bodyPr/>
          <a:lstStyle/>
          <a:p>
            <a:r>
              <a:rPr lang="en-US" dirty="0"/>
              <a:t>What tools do we have: Raven</a:t>
            </a:r>
          </a:p>
        </p:txBody>
      </p:sp>
      <p:pic>
        <p:nvPicPr>
          <p:cNvPr id="4" name="Picture 3">
            <a:extLst>
              <a:ext uri="{FF2B5EF4-FFF2-40B4-BE49-F238E27FC236}">
                <a16:creationId xmlns:a16="http://schemas.microsoft.com/office/drawing/2014/main" id="{2D23AA32-FE6C-F34E-875C-A17A08CE0407}"/>
              </a:ext>
            </a:extLst>
          </p:cNvPr>
          <p:cNvPicPr>
            <a:picLocks noChangeAspect="1"/>
          </p:cNvPicPr>
          <p:nvPr/>
        </p:nvPicPr>
        <p:blipFill rotWithShape="1">
          <a:blip r:embed="rId2"/>
          <a:srcRect t="14722" b="3584"/>
          <a:stretch/>
        </p:blipFill>
        <p:spPr>
          <a:xfrm>
            <a:off x="0" y="2694289"/>
            <a:ext cx="12192000" cy="4262034"/>
          </a:xfrm>
          <a:prstGeom prst="rect">
            <a:avLst/>
          </a:prstGeom>
        </p:spPr>
      </p:pic>
      <p:sp>
        <p:nvSpPr>
          <p:cNvPr id="2" name="Content Placeholder 1">
            <a:extLst>
              <a:ext uri="{FF2B5EF4-FFF2-40B4-BE49-F238E27FC236}">
                <a16:creationId xmlns:a16="http://schemas.microsoft.com/office/drawing/2014/main" id="{4532EDB7-A24D-944C-9FB3-88B0987E6B56}"/>
              </a:ext>
            </a:extLst>
          </p:cNvPr>
          <p:cNvSpPr>
            <a:spLocks noGrp="1"/>
          </p:cNvSpPr>
          <p:nvPr>
            <p:ph idx="1"/>
          </p:nvPr>
        </p:nvSpPr>
        <p:spPr>
          <a:xfrm>
            <a:off x="318977" y="949846"/>
            <a:ext cx="11651511" cy="1744443"/>
          </a:xfrm>
        </p:spPr>
        <p:txBody>
          <a:bodyPr numCol="2">
            <a:normAutofit/>
          </a:bodyPr>
          <a:lstStyle/>
          <a:p>
            <a:r>
              <a:rPr lang="en-US" sz="1800" dirty="0"/>
              <a:t>Very Slow</a:t>
            </a:r>
          </a:p>
          <a:p>
            <a:r>
              <a:rPr lang="en-US" sz="1800" dirty="0"/>
              <a:t>Issues / bugs caught already (thanks Shawn!)</a:t>
            </a:r>
          </a:p>
          <a:p>
            <a:r>
              <a:rPr lang="en-US" sz="1800" dirty="0"/>
              <a:t>Hard to access outside of JPL</a:t>
            </a:r>
          </a:p>
          <a:p>
            <a:r>
              <a:rPr lang="en-US" sz="1800" dirty="0"/>
              <a:t>Does not provide universal view of what other instruments are doing</a:t>
            </a:r>
          </a:p>
          <a:p>
            <a:r>
              <a:rPr lang="en-US" sz="1800" dirty="0"/>
              <a:t>Difficult to understand what is driving off-nadir activity</a:t>
            </a:r>
          </a:p>
          <a:p>
            <a:endParaRPr lang="en-US" sz="1800" dirty="0"/>
          </a:p>
        </p:txBody>
      </p:sp>
    </p:spTree>
    <p:extLst>
      <p:ext uri="{BB962C8B-B14F-4D97-AF65-F5344CB8AC3E}">
        <p14:creationId xmlns:p14="http://schemas.microsoft.com/office/powerpoint/2010/main" val="364412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CB9B79-6203-FD46-A4B6-5E298F51EB6E}"/>
              </a:ext>
            </a:extLst>
          </p:cNvPr>
          <p:cNvSpPr>
            <a:spLocks noGrp="1"/>
          </p:cNvSpPr>
          <p:nvPr>
            <p:ph type="title"/>
          </p:nvPr>
        </p:nvSpPr>
        <p:spPr>
          <a:xfrm>
            <a:off x="843766" y="140623"/>
            <a:ext cx="9968396" cy="894216"/>
          </a:xfrm>
        </p:spPr>
        <p:txBody>
          <a:bodyPr>
            <a:normAutofit/>
          </a:bodyPr>
          <a:lstStyle/>
          <a:p>
            <a:r>
              <a:rPr lang="en-US" sz="3200" dirty="0"/>
              <a:t>Timeline Assessment – </a:t>
            </a:r>
            <a:r>
              <a:rPr lang="en-US" sz="3200" i="1" dirty="0">
                <a:solidFill>
                  <a:schemeClr val="accent2"/>
                </a:solidFill>
              </a:rPr>
              <a:t>Europa-UVS</a:t>
            </a:r>
          </a:p>
        </p:txBody>
      </p:sp>
      <p:sp>
        <p:nvSpPr>
          <p:cNvPr id="5" name="TextBox 4">
            <a:extLst>
              <a:ext uri="{FF2B5EF4-FFF2-40B4-BE49-F238E27FC236}">
                <a16:creationId xmlns:a16="http://schemas.microsoft.com/office/drawing/2014/main" id="{14E53160-6089-E74E-8E30-AC5FD5D7A919}"/>
              </a:ext>
            </a:extLst>
          </p:cNvPr>
          <p:cNvSpPr txBox="1"/>
          <p:nvPr/>
        </p:nvSpPr>
        <p:spPr>
          <a:xfrm>
            <a:off x="468660" y="1032092"/>
            <a:ext cx="11361390" cy="646331"/>
          </a:xfrm>
          <a:prstGeom prst="rect">
            <a:avLst/>
          </a:prstGeom>
          <a:noFill/>
        </p:spPr>
        <p:txBody>
          <a:bodyPr wrap="square" rtlCol="0">
            <a:spAutoFit/>
          </a:bodyPr>
          <a:lstStyle/>
          <a:p>
            <a:r>
              <a:rPr lang="en-US" i="1" dirty="0">
                <a:latin typeface="+mj-lt"/>
              </a:rPr>
              <a:t>This is our first time through a timeline assessment, please feel free to use a format that makes the most sense for your feedback - we are very flexible</a:t>
            </a:r>
            <a:endParaRPr lang="en-US" dirty="0">
              <a:latin typeface="+mj-lt"/>
            </a:endParaRPr>
          </a:p>
        </p:txBody>
      </p:sp>
      <p:sp>
        <p:nvSpPr>
          <p:cNvPr id="6" name="TextBox 5">
            <a:extLst>
              <a:ext uri="{FF2B5EF4-FFF2-40B4-BE49-F238E27FC236}">
                <a16:creationId xmlns:a16="http://schemas.microsoft.com/office/drawing/2014/main" id="{9BCFA8EF-32DD-D14B-B7FD-1A0D95F9009E}"/>
              </a:ext>
            </a:extLst>
          </p:cNvPr>
          <p:cNvSpPr txBox="1"/>
          <p:nvPr/>
        </p:nvSpPr>
        <p:spPr>
          <a:xfrm>
            <a:off x="473202" y="1724395"/>
            <a:ext cx="11356848" cy="3570208"/>
          </a:xfrm>
          <a:prstGeom prst="rect">
            <a:avLst/>
          </a:prstGeom>
          <a:noFill/>
          <a:ln>
            <a:solidFill>
              <a:schemeClr val="tx1"/>
            </a:solidFill>
          </a:ln>
        </p:spPr>
        <p:txBody>
          <a:bodyPr wrap="square" rtlCol="0">
            <a:spAutoFit/>
          </a:bodyPr>
          <a:lstStyle/>
          <a:p>
            <a:r>
              <a:rPr lang="en-US" dirty="0">
                <a:latin typeface="+mj-lt"/>
              </a:rPr>
              <a:t>The Investigation Teams assessment of the standard template and the activity timelines as they exist now</a:t>
            </a:r>
          </a:p>
          <a:p>
            <a:pPr marL="285750" indent="-285750">
              <a:buFont typeface="Arial" panose="020B0604020202020204" pitchFamily="34" charset="0"/>
              <a:buChar char="•"/>
            </a:pPr>
            <a:r>
              <a:rPr lang="en-US" dirty="0">
                <a:latin typeface="+mj-lt"/>
              </a:rPr>
              <a:t>Comments/narrative (this is the bread and butter of the exercise)</a:t>
            </a:r>
            <a:endParaRPr lang="en-US" dirty="0">
              <a:solidFill>
                <a:schemeClr val="accent2"/>
              </a:solidFill>
              <a:latin typeface="+mj-lt"/>
            </a:endParaRPr>
          </a:p>
          <a:p>
            <a:pPr marL="742950" lvl="1" indent="-285750">
              <a:buFont typeface="Arial" panose="020B0604020202020204" pitchFamily="34" charset="0"/>
              <a:buChar char="•"/>
            </a:pPr>
            <a:r>
              <a:rPr lang="en-US" sz="1400" dirty="0">
                <a:solidFill>
                  <a:schemeClr val="accent2"/>
                </a:solidFill>
                <a:latin typeface="+mj-lt"/>
              </a:rPr>
              <a:t>It is difficult to assess how we know the details of the UVS activities without the tool/GUI that is in development to do so. </a:t>
            </a:r>
          </a:p>
          <a:p>
            <a:pPr marL="1200150" lvl="2" indent="-285750">
              <a:buFont typeface="Arial" panose="020B0604020202020204" pitchFamily="34" charset="0"/>
              <a:buChar char="•"/>
            </a:pPr>
            <a:r>
              <a:rPr lang="en-US" sz="1400" dirty="0">
                <a:solidFill>
                  <a:schemeClr val="accent2"/>
                </a:solidFill>
                <a:latin typeface="+mj-lt"/>
              </a:rPr>
              <a:t>We will want to be able to see the activity parameters that got set (based on the activity definitions being designed now) as a hover-over or some simple format along the timeline of activities to make sure the activity is defined the way it was expected </a:t>
            </a:r>
            <a:br>
              <a:rPr lang="en-US" sz="1400" dirty="0">
                <a:solidFill>
                  <a:schemeClr val="accent2"/>
                </a:solidFill>
                <a:latin typeface="+mj-lt"/>
              </a:rPr>
            </a:br>
            <a:endParaRPr lang="en-US" sz="1400" dirty="0">
              <a:solidFill>
                <a:schemeClr val="accent2"/>
              </a:solidFill>
              <a:latin typeface="+mj-lt"/>
            </a:endParaRPr>
          </a:p>
          <a:p>
            <a:pPr marL="742950" lvl="1" indent="-285750">
              <a:buFont typeface="Arial" panose="020B0604020202020204" pitchFamily="34" charset="0"/>
              <a:buChar char="•"/>
            </a:pPr>
            <a:r>
              <a:rPr lang="en-US" sz="1400" dirty="0">
                <a:solidFill>
                  <a:schemeClr val="accent2"/>
                </a:solidFill>
                <a:latin typeface="+mj-lt"/>
              </a:rPr>
              <a:t>Ultimately, Europa-UVS would want a way to export not only the view of what the spacecraft is doing, but also the configuration of the instrument itself based on the activity planning inputs we’re in the process of providing to the project. This would allow us to:</a:t>
            </a:r>
          </a:p>
          <a:p>
            <a:pPr marL="1200150" lvl="2" indent="-285750">
              <a:buFont typeface="Arial" panose="020B0604020202020204" pitchFamily="34" charset="0"/>
              <a:buChar char="•"/>
            </a:pPr>
            <a:r>
              <a:rPr lang="en-US" sz="1400" dirty="0">
                <a:solidFill>
                  <a:schemeClr val="accent2"/>
                </a:solidFill>
                <a:latin typeface="+mj-lt"/>
              </a:rPr>
              <a:t>assess with our own tools that the flyby is optimized for science and data volume, etc., </a:t>
            </a:r>
          </a:p>
          <a:p>
            <a:pPr marL="1200150" lvl="2" indent="-285750">
              <a:buFont typeface="Arial" panose="020B0604020202020204" pitchFamily="34" charset="0"/>
              <a:buChar char="•"/>
            </a:pPr>
            <a:r>
              <a:rPr lang="en-US" sz="1400" dirty="0">
                <a:solidFill>
                  <a:schemeClr val="accent2"/>
                </a:solidFill>
                <a:latin typeface="+mj-lt"/>
              </a:rPr>
              <a:t>make changes that we can then submit back to Merlin (see Slide 8)</a:t>
            </a:r>
          </a:p>
          <a:p>
            <a:pPr marL="1200150" lvl="2" indent="-285750">
              <a:buFont typeface="Arial" panose="020B0604020202020204" pitchFamily="34" charset="0"/>
              <a:buChar char="•"/>
            </a:pPr>
            <a:endParaRPr lang="en-US" sz="1400" dirty="0">
              <a:solidFill>
                <a:schemeClr val="accent2"/>
              </a:solidFill>
              <a:latin typeface="+mj-lt"/>
            </a:endParaRPr>
          </a:p>
          <a:p>
            <a:pPr marL="742950" lvl="1" indent="-285750">
              <a:buFont typeface="Arial" panose="020B0604020202020204" pitchFamily="34" charset="0"/>
              <a:buChar char="•"/>
            </a:pPr>
            <a:r>
              <a:rPr lang="en-US" sz="1400" dirty="0">
                <a:solidFill>
                  <a:schemeClr val="accent2"/>
                </a:solidFill>
              </a:rPr>
              <a:t>For future assessments, it would be beneficial for Europa-UVS if a more complex flyby that includes occultations, transits, etc. were selected</a:t>
            </a:r>
          </a:p>
          <a:p>
            <a:pPr marL="742950" lvl="1" indent="-285750">
              <a:buFont typeface="Arial" panose="020B0604020202020204" pitchFamily="34" charset="0"/>
              <a:buChar char="•"/>
            </a:pPr>
            <a:endParaRPr lang="en-US" dirty="0">
              <a:solidFill>
                <a:schemeClr val="accent2"/>
              </a:solidFill>
              <a:latin typeface="+mj-lt"/>
            </a:endParaRPr>
          </a:p>
          <a:p>
            <a:endParaRPr lang="en-US" dirty="0">
              <a:latin typeface="+mj-lt"/>
            </a:endParaRPr>
          </a:p>
        </p:txBody>
      </p:sp>
    </p:spTree>
    <p:extLst>
      <p:ext uri="{BB962C8B-B14F-4D97-AF65-F5344CB8AC3E}">
        <p14:creationId xmlns:p14="http://schemas.microsoft.com/office/powerpoint/2010/main" val="4026220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CB9B79-6203-FD46-A4B6-5E298F51EB6E}"/>
              </a:ext>
            </a:extLst>
          </p:cNvPr>
          <p:cNvSpPr>
            <a:spLocks noGrp="1"/>
          </p:cNvSpPr>
          <p:nvPr>
            <p:ph type="title"/>
          </p:nvPr>
        </p:nvSpPr>
        <p:spPr>
          <a:xfrm>
            <a:off x="843766" y="140623"/>
            <a:ext cx="9968396" cy="894216"/>
          </a:xfrm>
        </p:spPr>
        <p:txBody>
          <a:bodyPr>
            <a:normAutofit/>
          </a:bodyPr>
          <a:lstStyle/>
          <a:p>
            <a:r>
              <a:rPr lang="en-US" sz="3200" dirty="0"/>
              <a:t>Timeline Assessment – </a:t>
            </a:r>
            <a:r>
              <a:rPr lang="en-US" sz="3200" i="1" dirty="0">
                <a:solidFill>
                  <a:schemeClr val="accent2"/>
                </a:solidFill>
              </a:rPr>
              <a:t>Europa-UVS</a:t>
            </a:r>
          </a:p>
        </p:txBody>
      </p:sp>
      <p:sp>
        <p:nvSpPr>
          <p:cNvPr id="6" name="TextBox 5">
            <a:extLst>
              <a:ext uri="{FF2B5EF4-FFF2-40B4-BE49-F238E27FC236}">
                <a16:creationId xmlns:a16="http://schemas.microsoft.com/office/drawing/2014/main" id="{9BCFA8EF-32DD-D14B-B7FD-1A0D95F9009E}"/>
              </a:ext>
            </a:extLst>
          </p:cNvPr>
          <p:cNvSpPr txBox="1"/>
          <p:nvPr/>
        </p:nvSpPr>
        <p:spPr>
          <a:xfrm>
            <a:off x="463370" y="1038589"/>
            <a:ext cx="11356848" cy="464742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latin typeface="+mj-lt"/>
              </a:rPr>
              <a:t>Positive Aspects </a:t>
            </a:r>
            <a:r>
              <a:rPr lang="en-US" i="1" dirty="0"/>
              <a:t>(e.g. as expected, robustness, etc.):	</a:t>
            </a:r>
          </a:p>
          <a:p>
            <a:pPr marL="742950" lvl="1" indent="-285750">
              <a:buFont typeface="Arial" panose="020B0604020202020204" pitchFamily="34" charset="0"/>
              <a:buChar char="•"/>
            </a:pPr>
            <a:r>
              <a:rPr lang="en-US" sz="1400" dirty="0">
                <a:solidFill>
                  <a:schemeClr val="accent2"/>
                </a:solidFill>
              </a:rPr>
              <a:t>The packets with the stacked plots are useful as quick reference guides for overview of activities </a:t>
            </a:r>
            <a:r>
              <a:rPr lang="en-US" sz="1400" i="1" dirty="0"/>
              <a:t> </a:t>
            </a:r>
            <a:br>
              <a:rPr lang="en-US" sz="1400" i="1" dirty="0"/>
            </a:br>
            <a:endParaRPr lang="en-US" sz="1400" i="1" dirty="0"/>
          </a:p>
          <a:p>
            <a:pPr marL="742950" lvl="1" indent="-285750">
              <a:buFont typeface="Arial" panose="020B0604020202020204" pitchFamily="34" charset="0"/>
              <a:buChar char="•"/>
            </a:pPr>
            <a:r>
              <a:rPr lang="en-US" sz="1400" i="1" dirty="0">
                <a:solidFill>
                  <a:schemeClr val="accent2"/>
                </a:solidFill>
              </a:rPr>
              <a:t>Orbit in the Life </a:t>
            </a:r>
            <a:r>
              <a:rPr lang="en-US" sz="1400" dirty="0">
                <a:solidFill>
                  <a:schemeClr val="accent2"/>
                </a:solidFill>
              </a:rPr>
              <a:t>diagrams are a good start for seeing the overview of the activities, and we look forward to seeing future iterations that include the UVS investigations’ observations, calibrations, opportunities, etc.</a:t>
            </a:r>
            <a:br>
              <a:rPr lang="en-US" sz="1400" dirty="0">
                <a:solidFill>
                  <a:schemeClr val="accent2"/>
                </a:solidFill>
              </a:rPr>
            </a:br>
            <a:endParaRPr lang="en-US" sz="1400" dirty="0">
              <a:solidFill>
                <a:schemeClr val="accent2"/>
              </a:solidFill>
            </a:endParaRPr>
          </a:p>
          <a:p>
            <a:pPr marL="285750" indent="-285750">
              <a:buFont typeface="Arial" panose="020B0604020202020204" pitchFamily="34" charset="0"/>
              <a:buChar char="•"/>
            </a:pPr>
            <a:r>
              <a:rPr lang="en-US" dirty="0">
                <a:latin typeface="+mj-lt"/>
              </a:rPr>
              <a:t>Negative Aspects </a:t>
            </a:r>
            <a:r>
              <a:rPr lang="en-US" i="1" dirty="0"/>
              <a:t>(e.g. not as expected, not sufficient to achieve intended science):</a:t>
            </a:r>
          </a:p>
          <a:p>
            <a:pPr marL="742950" lvl="1" indent="-285750">
              <a:buFont typeface="Arial" panose="020B0604020202020204" pitchFamily="34" charset="0"/>
              <a:buChar char="•"/>
            </a:pPr>
            <a:r>
              <a:rPr lang="en-US" sz="1400" dirty="0">
                <a:solidFill>
                  <a:schemeClr val="accent2"/>
                </a:solidFill>
              </a:rPr>
              <a:t>It would be helpful for the tool to produce a clear understanding of what is motivating changes in the s/c pointing so that opportunities for synergistic observations could be made. For example, which events are ECM rolls, scans, calibration slews, etc. Some of these events are not time adjustable, but others might be, and that would be helpful to know when assessing each flyby.</a:t>
            </a:r>
            <a:br>
              <a:rPr lang="en-US" sz="1400" dirty="0">
                <a:solidFill>
                  <a:schemeClr val="accent2"/>
                </a:solidFill>
              </a:rPr>
            </a:br>
            <a:endParaRPr lang="en-US" sz="1400" dirty="0">
              <a:solidFill>
                <a:schemeClr val="accent2"/>
              </a:solidFill>
            </a:endParaRPr>
          </a:p>
          <a:p>
            <a:pPr marL="742950" lvl="1" indent="-285750">
              <a:buFont typeface="Arial" panose="020B0604020202020204" pitchFamily="34" charset="0"/>
              <a:buChar char="•"/>
            </a:pPr>
            <a:r>
              <a:rPr lang="en-US" sz="1400" dirty="0">
                <a:solidFill>
                  <a:schemeClr val="accent2"/>
                </a:solidFill>
              </a:rPr>
              <a:t>With the current set of tools, we cannot identify if/when MISE or EIS are targeting a specific location on the surface, which is information that would benefit Europa-UVS.</a:t>
            </a:r>
            <a:r>
              <a:rPr lang="en-US" sz="1400" i="1" dirty="0">
                <a:solidFill>
                  <a:schemeClr val="accent2"/>
                </a:solidFill>
              </a:rPr>
              <a:t> </a:t>
            </a:r>
            <a:br>
              <a:rPr lang="en-US" sz="1400" i="1" dirty="0">
                <a:solidFill>
                  <a:schemeClr val="accent2"/>
                </a:solidFill>
              </a:rPr>
            </a:br>
            <a:endParaRPr lang="en-US" sz="1400" i="1" dirty="0">
              <a:solidFill>
                <a:schemeClr val="accent2"/>
              </a:solidFill>
            </a:endParaRPr>
          </a:p>
          <a:p>
            <a:pPr marL="742950" lvl="1" indent="-285750">
              <a:buFont typeface="Arial" panose="020B0604020202020204" pitchFamily="34" charset="0"/>
              <a:buChar char="•"/>
            </a:pPr>
            <a:r>
              <a:rPr lang="en-US" sz="1400" dirty="0">
                <a:solidFill>
                  <a:schemeClr val="accent2"/>
                </a:solidFill>
              </a:rPr>
              <a:t>RAVEN is very slow, we’ve identified a few bugs, and we need more customizable capabilities</a:t>
            </a:r>
            <a:br>
              <a:rPr lang="en-US" sz="1400" dirty="0">
                <a:solidFill>
                  <a:schemeClr val="accent2"/>
                </a:solidFill>
              </a:rPr>
            </a:br>
            <a:endParaRPr lang="en-US" sz="1400" dirty="0">
              <a:solidFill>
                <a:schemeClr val="accent2"/>
              </a:solidFill>
            </a:endParaRPr>
          </a:p>
          <a:p>
            <a:pPr marL="742950" lvl="1" indent="-285750">
              <a:buFont typeface="Arial" panose="020B0604020202020204" pitchFamily="34" charset="0"/>
              <a:buChar char="•"/>
            </a:pPr>
            <a:r>
              <a:rPr lang="en-US" sz="1400" dirty="0">
                <a:solidFill>
                  <a:schemeClr val="accent2"/>
                </a:solidFill>
              </a:rPr>
              <a:t>Europa-UVS timeline as shown in the Timeline Assessment kick-off package does not correspond to the RAVEN view one gets when attempting to go to the RAVEN URL specified in the package.</a:t>
            </a:r>
          </a:p>
          <a:p>
            <a:pPr marL="742950" lvl="1" indent="-285750">
              <a:buFont typeface="Arial" panose="020B0604020202020204" pitchFamily="34" charset="0"/>
              <a:buChar char="•"/>
            </a:pPr>
            <a:endParaRPr lang="en-US" dirty="0">
              <a:solidFill>
                <a:schemeClr val="accent2"/>
              </a:solidFill>
            </a:endParaRPr>
          </a:p>
          <a:p>
            <a:endParaRPr lang="en-US" dirty="0">
              <a:latin typeface="+mj-lt"/>
            </a:endParaRPr>
          </a:p>
        </p:txBody>
      </p:sp>
    </p:spTree>
    <p:extLst>
      <p:ext uri="{BB962C8B-B14F-4D97-AF65-F5344CB8AC3E}">
        <p14:creationId xmlns:p14="http://schemas.microsoft.com/office/powerpoint/2010/main" val="2908513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CB9B79-6203-FD46-A4B6-5E298F51EB6E}"/>
              </a:ext>
            </a:extLst>
          </p:cNvPr>
          <p:cNvSpPr>
            <a:spLocks noGrp="1"/>
          </p:cNvSpPr>
          <p:nvPr>
            <p:ph type="title"/>
          </p:nvPr>
        </p:nvSpPr>
        <p:spPr>
          <a:xfrm>
            <a:off x="843766" y="140623"/>
            <a:ext cx="9968396" cy="894216"/>
          </a:xfrm>
        </p:spPr>
        <p:txBody>
          <a:bodyPr>
            <a:normAutofit/>
          </a:bodyPr>
          <a:lstStyle/>
          <a:p>
            <a:r>
              <a:rPr lang="en-US" sz="3200" dirty="0"/>
              <a:t>Useful feedback on tools or outputs – </a:t>
            </a:r>
            <a:r>
              <a:rPr lang="en-US" sz="3200" i="1" dirty="0">
                <a:solidFill>
                  <a:schemeClr val="accent2"/>
                </a:solidFill>
              </a:rPr>
              <a:t>Europa-UVS</a:t>
            </a:r>
          </a:p>
        </p:txBody>
      </p:sp>
      <p:sp>
        <p:nvSpPr>
          <p:cNvPr id="5" name="TextBox 4">
            <a:extLst>
              <a:ext uri="{FF2B5EF4-FFF2-40B4-BE49-F238E27FC236}">
                <a16:creationId xmlns:a16="http://schemas.microsoft.com/office/drawing/2014/main" id="{14E53160-6089-E74E-8E30-AC5FD5D7A919}"/>
              </a:ext>
            </a:extLst>
          </p:cNvPr>
          <p:cNvSpPr txBox="1"/>
          <p:nvPr/>
        </p:nvSpPr>
        <p:spPr>
          <a:xfrm>
            <a:off x="468660" y="1385845"/>
            <a:ext cx="11165877" cy="4339650"/>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latin typeface="+mj-lt"/>
              </a:rPr>
              <a:t>New products or tools that would be useful?</a:t>
            </a:r>
          </a:p>
          <a:p>
            <a:pPr marL="742950" lvl="1" indent="-285750">
              <a:buFont typeface="Arial" panose="020B0604020202020204" pitchFamily="34" charset="0"/>
              <a:buChar char="•"/>
            </a:pPr>
            <a:r>
              <a:rPr lang="en-US" sz="1400" dirty="0">
                <a:solidFill>
                  <a:schemeClr val="accent2"/>
                </a:solidFill>
                <a:latin typeface="+mj-lt"/>
              </a:rPr>
              <a:t>Easy accessibility to a detailed timeline of what activity is being executed by Europa-UVS (like </a:t>
            </a:r>
            <a:r>
              <a:rPr lang="en-US" sz="1400" dirty="0" err="1">
                <a:solidFill>
                  <a:schemeClr val="accent2"/>
                </a:solidFill>
                <a:latin typeface="+mj-lt"/>
              </a:rPr>
              <a:t>uvsopmode</a:t>
            </a:r>
            <a:r>
              <a:rPr lang="en-US" sz="1400" dirty="0">
                <a:solidFill>
                  <a:schemeClr val="accent2"/>
                </a:solidFill>
                <a:latin typeface="+mj-lt"/>
              </a:rPr>
              <a:t> file) with each tour or tour tweak would be beneficial.</a:t>
            </a:r>
            <a:br>
              <a:rPr lang="en-US" sz="1400" dirty="0">
                <a:solidFill>
                  <a:schemeClr val="accent2"/>
                </a:solidFill>
                <a:latin typeface="+mj-lt"/>
              </a:rPr>
            </a:br>
            <a:endParaRPr lang="en-US" sz="1400" dirty="0">
              <a:solidFill>
                <a:schemeClr val="accent2"/>
              </a:solidFill>
              <a:latin typeface="+mj-lt"/>
            </a:endParaRPr>
          </a:p>
          <a:p>
            <a:pPr marL="742950" lvl="1" indent="-285750">
              <a:buFont typeface="Arial" panose="020B0604020202020204" pitchFamily="34" charset="0"/>
              <a:buChar char="•"/>
            </a:pPr>
            <a:r>
              <a:rPr lang="en-US" sz="1400" dirty="0">
                <a:solidFill>
                  <a:schemeClr val="accent2"/>
                </a:solidFill>
                <a:latin typeface="+mj-lt"/>
              </a:rPr>
              <a:t>Ability to view other non-UVS activities</a:t>
            </a:r>
            <a:br>
              <a:rPr lang="en-US" sz="1400" dirty="0">
                <a:solidFill>
                  <a:schemeClr val="accent2"/>
                </a:solidFill>
                <a:latin typeface="+mj-lt"/>
              </a:rPr>
            </a:br>
            <a:endParaRPr lang="en-US" sz="1400" dirty="0">
              <a:solidFill>
                <a:schemeClr val="accent2"/>
              </a:solidFill>
              <a:latin typeface="+mj-lt"/>
            </a:endParaRPr>
          </a:p>
          <a:p>
            <a:pPr marL="742950" lvl="1" indent="-285750">
              <a:buFont typeface="Arial" panose="020B0604020202020204" pitchFamily="34" charset="0"/>
              <a:buChar char="•"/>
            </a:pPr>
            <a:r>
              <a:rPr lang="en-US" sz="1400" dirty="0">
                <a:solidFill>
                  <a:schemeClr val="accent2"/>
                </a:solidFill>
                <a:latin typeface="+mj-lt"/>
              </a:rPr>
              <a:t>A simple reference for the times of the start/stop of each orbit, in addition to the C/A time would be helpful</a:t>
            </a:r>
            <a:br>
              <a:rPr lang="en-US" sz="1400" dirty="0">
                <a:solidFill>
                  <a:schemeClr val="accent2"/>
                </a:solidFill>
                <a:latin typeface="+mj-lt"/>
              </a:rPr>
            </a:br>
            <a:endParaRPr lang="en-US" sz="1400" dirty="0">
              <a:solidFill>
                <a:schemeClr val="accent2"/>
              </a:solidFill>
              <a:latin typeface="+mj-lt"/>
            </a:endParaRPr>
          </a:p>
          <a:p>
            <a:pPr marL="742950" lvl="1" indent="-285750">
              <a:buFont typeface="Arial" panose="020B0604020202020204" pitchFamily="34" charset="0"/>
              <a:buChar char="•"/>
            </a:pPr>
            <a:r>
              <a:rPr lang="en-US" sz="1400" dirty="0">
                <a:solidFill>
                  <a:schemeClr val="accent2"/>
                </a:solidFill>
              </a:rPr>
              <a:t>Having a rough idea for how RAVEN interfaces with the E-GAS tool would be useful at this time, e.g., showing the points in time when regions of interest are observed/crossed</a:t>
            </a:r>
          </a:p>
          <a:p>
            <a:pPr marL="742950" lvl="1" indent="-285750">
              <a:buFont typeface="Arial" panose="020B0604020202020204" pitchFamily="34" charset="0"/>
              <a:buChar char="•"/>
            </a:pPr>
            <a:endParaRPr lang="en-US" dirty="0">
              <a:solidFill>
                <a:schemeClr val="accent2"/>
              </a:solidFill>
              <a:latin typeface="+mj-lt"/>
            </a:endParaRPr>
          </a:p>
          <a:p>
            <a:pPr marL="285750" indent="-285750">
              <a:buFont typeface="Arial" panose="020B0604020202020204" pitchFamily="34" charset="0"/>
              <a:buChar char="•"/>
            </a:pPr>
            <a:r>
              <a:rPr lang="en-US" dirty="0">
                <a:latin typeface="+mj-lt"/>
              </a:rPr>
              <a:t>Changes to existing products or tools that would be beneficial?</a:t>
            </a:r>
          </a:p>
          <a:p>
            <a:pPr marL="742950" lvl="1" indent="-285750">
              <a:buFont typeface="Arial" panose="020B0604020202020204" pitchFamily="34" charset="0"/>
              <a:buChar char="•"/>
            </a:pPr>
            <a:r>
              <a:rPr lang="en-US" sz="1400" dirty="0">
                <a:solidFill>
                  <a:schemeClr val="accent2"/>
                </a:solidFill>
                <a:latin typeface="+mj-lt"/>
              </a:rPr>
              <a:t>Would be good to have a way to identify mutual events with Jupiter or other satellites within Raven  </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Other tools we are using (see following slides)</a:t>
            </a:r>
          </a:p>
          <a:p>
            <a:pPr marL="742950" lvl="1" indent="-285750">
              <a:buFont typeface="Arial" panose="020B0604020202020204" pitchFamily="34" charset="0"/>
              <a:buChar char="•"/>
            </a:pPr>
            <a:r>
              <a:rPr lang="en-US" sz="1400" dirty="0" err="1">
                <a:solidFill>
                  <a:schemeClr val="accent2"/>
                </a:solidFill>
                <a:latin typeface="+mj-lt"/>
              </a:rPr>
              <a:t>GeoVis</a:t>
            </a:r>
            <a:endParaRPr lang="en-US" sz="1400" dirty="0">
              <a:solidFill>
                <a:schemeClr val="accent2"/>
              </a:solidFill>
              <a:latin typeface="+mj-lt"/>
            </a:endParaRPr>
          </a:p>
          <a:p>
            <a:pPr marL="742950" lvl="1" indent="-285750">
              <a:buFont typeface="Arial" panose="020B0604020202020204" pitchFamily="34" charset="0"/>
              <a:buChar char="•"/>
            </a:pPr>
            <a:r>
              <a:rPr lang="en-US" sz="1400" dirty="0">
                <a:solidFill>
                  <a:schemeClr val="accent2"/>
                </a:solidFill>
                <a:latin typeface="+mj-lt"/>
              </a:rPr>
              <a:t>Europa-UVS Observation Planning Tool</a:t>
            </a:r>
            <a:endParaRPr lang="en-US" sz="1400" dirty="0">
              <a:solidFill>
                <a:schemeClr val="accent2"/>
              </a:solidFill>
            </a:endParaRPr>
          </a:p>
          <a:p>
            <a:pPr marL="285750" indent="-285750">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583004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B758D2-33E5-284D-A492-7BB452239DBF}"/>
              </a:ext>
            </a:extLst>
          </p:cNvPr>
          <p:cNvSpPr>
            <a:spLocks noGrp="1"/>
          </p:cNvSpPr>
          <p:nvPr>
            <p:ph idx="1"/>
          </p:nvPr>
        </p:nvSpPr>
        <p:spPr>
          <a:xfrm>
            <a:off x="318977" y="1106912"/>
            <a:ext cx="4641643" cy="5070051"/>
          </a:xfrm>
        </p:spPr>
        <p:txBody>
          <a:bodyPr/>
          <a:lstStyle/>
          <a:p>
            <a:r>
              <a:rPr lang="en-US" dirty="0">
                <a:solidFill>
                  <a:schemeClr val="bg1"/>
                </a:solidFill>
              </a:rPr>
              <a:t>Flyby E20</a:t>
            </a:r>
          </a:p>
          <a:p>
            <a:r>
              <a:rPr lang="en-US" dirty="0">
                <a:solidFill>
                  <a:schemeClr val="bg1"/>
                </a:solidFill>
              </a:rPr>
              <a:t>A visualization like this one quickly identifies a unique opportunity with the Io transit that may have otherwise not been obvious with current tools</a:t>
            </a:r>
          </a:p>
        </p:txBody>
      </p:sp>
      <p:sp>
        <p:nvSpPr>
          <p:cNvPr id="3" name="Title 2">
            <a:extLst>
              <a:ext uri="{FF2B5EF4-FFF2-40B4-BE49-F238E27FC236}">
                <a16:creationId xmlns:a16="http://schemas.microsoft.com/office/drawing/2014/main" id="{6A58FC5B-12E6-C144-BFF8-7338C1103DA8}"/>
              </a:ext>
            </a:extLst>
          </p:cNvPr>
          <p:cNvSpPr>
            <a:spLocks noGrp="1"/>
          </p:cNvSpPr>
          <p:nvPr>
            <p:ph type="title"/>
          </p:nvPr>
        </p:nvSpPr>
        <p:spPr/>
        <p:txBody>
          <a:bodyPr/>
          <a:lstStyle/>
          <a:p>
            <a:r>
              <a:rPr lang="en-US" dirty="0" err="1">
                <a:solidFill>
                  <a:schemeClr val="bg1"/>
                </a:solidFill>
              </a:rPr>
              <a:t>GeoVis</a:t>
            </a:r>
            <a:r>
              <a:rPr lang="en-US" dirty="0">
                <a:solidFill>
                  <a:schemeClr val="bg1"/>
                </a:solidFill>
              </a:rPr>
              <a:t> (GV)</a:t>
            </a:r>
          </a:p>
        </p:txBody>
      </p:sp>
      <p:pic>
        <p:nvPicPr>
          <p:cNvPr id="5" name="Picture 4">
            <a:extLst>
              <a:ext uri="{FF2B5EF4-FFF2-40B4-BE49-F238E27FC236}">
                <a16:creationId xmlns:a16="http://schemas.microsoft.com/office/drawing/2014/main" id="{49498115-34E7-2040-8AE1-B2AC3D83C3F5}"/>
              </a:ext>
            </a:extLst>
          </p:cNvPr>
          <p:cNvPicPr>
            <a:picLocks noChangeAspect="1"/>
          </p:cNvPicPr>
          <p:nvPr/>
        </p:nvPicPr>
        <p:blipFill>
          <a:blip r:embed="rId2"/>
          <a:stretch>
            <a:fillRect/>
          </a:stretch>
        </p:blipFill>
        <p:spPr>
          <a:xfrm>
            <a:off x="4857135" y="983"/>
            <a:ext cx="6233652" cy="6857018"/>
          </a:xfrm>
          <a:prstGeom prst="rect">
            <a:avLst/>
          </a:prstGeom>
        </p:spPr>
      </p:pic>
    </p:spTree>
    <p:extLst>
      <p:ext uri="{BB962C8B-B14F-4D97-AF65-F5344CB8AC3E}">
        <p14:creationId xmlns:p14="http://schemas.microsoft.com/office/powerpoint/2010/main" val="3368689894"/>
      </p:ext>
    </p:extLst>
  </p:cSld>
  <p:clrMapOvr>
    <a:masterClrMapping/>
  </p:clrMapOvr>
</p:sld>
</file>

<file path=ppt/theme/theme1.xml><?xml version="1.0" encoding="utf-8"?>
<a:theme xmlns:a="http://schemas.openxmlformats.org/drawingml/2006/main" name="Europa Clipper CD">
  <a:themeElements>
    <a:clrScheme name="Custom 2">
      <a:dk1>
        <a:srgbClr val="000000"/>
      </a:dk1>
      <a:lt1>
        <a:srgbClr val="FFFFFF"/>
      </a:lt1>
      <a:dk2>
        <a:srgbClr val="44546A"/>
      </a:dk2>
      <a:lt2>
        <a:srgbClr val="E7E6E6"/>
      </a:lt2>
      <a:accent1>
        <a:srgbClr val="001891"/>
      </a:accent1>
      <a:accent2>
        <a:srgbClr val="011892"/>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pper Template 20191211" id="{5B2A5B10-2EF2-BF47-BF8F-1EE6F9488B4B}" vid="{CFC2A132-57E7-9A40-92DB-82AF22D4B0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4617</TotalTime>
  <Words>1566</Words>
  <Application>Microsoft Macintosh PowerPoint</Application>
  <PresentationFormat>Widescreen</PresentationFormat>
  <Paragraphs>115</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Regular</vt:lpstr>
      <vt:lpstr>Calibri</vt:lpstr>
      <vt:lpstr>Helvetica Neue Light</vt:lpstr>
      <vt:lpstr>Helvetica Neue Thin</vt:lpstr>
      <vt:lpstr>Europa Clipper CD</vt:lpstr>
      <vt:lpstr>PSG 11 Timeline Assessment Exercise – Europa-UVS</vt:lpstr>
      <vt:lpstr>Feedback/Assessment</vt:lpstr>
      <vt:lpstr>What is the Project Looking For?</vt:lpstr>
      <vt:lpstr>What tools do we have?</vt:lpstr>
      <vt:lpstr>What tools do we have: Raven</vt:lpstr>
      <vt:lpstr>Timeline Assessment – Europa-UVS</vt:lpstr>
      <vt:lpstr>Timeline Assessment – Europa-UVS</vt:lpstr>
      <vt:lpstr>Useful feedback on tools or outputs – Europa-UVS</vt:lpstr>
      <vt:lpstr>GeoVis (GV)</vt:lpstr>
      <vt:lpstr>GeoVis (GV)</vt:lpstr>
      <vt:lpstr>Europa-UVS Timeline Assessment</vt:lpstr>
      <vt:lpstr>Flow of commanding for UVS</vt:lpstr>
      <vt:lpstr>Europa-UVS Observation Planning Webtool</vt:lpstr>
      <vt:lpstr>Europa-UVS Observation Planning Webtool</vt:lpstr>
      <vt:lpstr>Europa-UVS Observation Planning Webtool</vt:lpstr>
      <vt:lpstr>Europa-UVS Observation Planning Webtool</vt:lpstr>
      <vt:lpstr>Europa-UVS Observation Planning Webtool</vt:lpstr>
      <vt:lpstr>Feedback on specific changes to the tour</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Jennifer A Dooley</dc:creator>
  <cp:keywords/>
  <dc:description/>
  <cp:lastModifiedBy>Tracy M. Becker</cp:lastModifiedBy>
  <cp:revision>316</cp:revision>
  <cp:lastPrinted>2019-07-09T16:41:24Z</cp:lastPrinted>
  <dcterms:created xsi:type="dcterms:W3CDTF">2019-12-11T22:34:03Z</dcterms:created>
  <dcterms:modified xsi:type="dcterms:W3CDTF">2022-03-28T19:51:47Z</dcterms:modified>
  <cp:category/>
</cp:coreProperties>
</file>